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9" r:id="rId3"/>
    <p:sldId id="284" r:id="rId4"/>
    <p:sldId id="288" r:id="rId5"/>
    <p:sldId id="277" r:id="rId6"/>
    <p:sldId id="278" r:id="rId7"/>
    <p:sldId id="299" r:id="rId8"/>
    <p:sldId id="290" r:id="rId9"/>
    <p:sldId id="281" r:id="rId10"/>
    <p:sldId id="282" r:id="rId11"/>
    <p:sldId id="279" r:id="rId12"/>
    <p:sldId id="283" r:id="rId13"/>
    <p:sldId id="292" r:id="rId14"/>
    <p:sldId id="294" r:id="rId15"/>
    <p:sldId id="295" r:id="rId16"/>
    <p:sldId id="297" r:id="rId17"/>
    <p:sldId id="298" r:id="rId18"/>
    <p:sldId id="293" r:id="rId19"/>
    <p:sldId id="296" r:id="rId20"/>
    <p:sldId id="27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4771A"/>
    <a:srgbClr val="000000"/>
    <a:srgbClr val="BDBFB9"/>
    <a:srgbClr val="8FD1B5"/>
    <a:srgbClr val="99BACC"/>
    <a:srgbClr val="F8FAF4"/>
    <a:srgbClr val="F4F7F3"/>
    <a:srgbClr val="003366"/>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2" autoAdjust="0"/>
    <p:restoredTop sz="93673" autoAdjust="0"/>
  </p:normalViewPr>
  <p:slideViewPr>
    <p:cSldViewPr>
      <p:cViewPr varScale="1">
        <p:scale>
          <a:sx n="60" d="100"/>
          <a:sy n="60" d="100"/>
        </p:scale>
        <p:origin x="-1272"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90464C-C481-4713-88E1-01483E29D8DB}" type="datetimeFigureOut">
              <a:rPr lang="ru-RU" smtClean="0"/>
              <a:pPr/>
              <a:t>27.10.2020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4F44E-9F59-4F88-9CAD-23045E3A439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3203" name="Group 131"/>
          <p:cNvGrpSpPr>
            <a:grpSpLocks/>
          </p:cNvGrpSpPr>
          <p:nvPr/>
        </p:nvGrpSpPr>
        <p:grpSpPr bwMode="auto">
          <a:xfrm flipH="1">
            <a:off x="12700" y="692150"/>
            <a:ext cx="9093200" cy="6165850"/>
            <a:chOff x="0" y="436"/>
            <a:chExt cx="5760" cy="3884"/>
          </a:xfrm>
        </p:grpSpPr>
        <p:sp>
          <p:nvSpPr>
            <p:cNvPr id="3204" name="Line 132"/>
            <p:cNvSpPr>
              <a:spLocks noChangeShapeType="1"/>
            </p:cNvSpPr>
            <p:nvPr userDrawn="1"/>
          </p:nvSpPr>
          <p:spPr bwMode="gray">
            <a:xfrm>
              <a:off x="1472" y="448"/>
              <a:ext cx="4288" cy="2946"/>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05" name="Line 133"/>
            <p:cNvSpPr>
              <a:spLocks noChangeShapeType="1"/>
            </p:cNvSpPr>
            <p:nvPr userDrawn="1"/>
          </p:nvSpPr>
          <p:spPr bwMode="gray">
            <a:xfrm>
              <a:off x="1472" y="448"/>
              <a:ext cx="4288" cy="3471"/>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06" name="Line 134"/>
            <p:cNvSpPr>
              <a:spLocks noChangeShapeType="1"/>
            </p:cNvSpPr>
            <p:nvPr userDrawn="1"/>
          </p:nvSpPr>
          <p:spPr bwMode="gray">
            <a:xfrm>
              <a:off x="1472" y="448"/>
              <a:ext cx="4067"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07" name="Line 135"/>
            <p:cNvSpPr>
              <a:spLocks noChangeShapeType="1"/>
            </p:cNvSpPr>
            <p:nvPr userDrawn="1"/>
          </p:nvSpPr>
          <p:spPr bwMode="gray">
            <a:xfrm>
              <a:off x="1472" y="448"/>
              <a:ext cx="3407"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08" name="Line 136"/>
            <p:cNvSpPr>
              <a:spLocks noChangeShapeType="1"/>
            </p:cNvSpPr>
            <p:nvPr userDrawn="1"/>
          </p:nvSpPr>
          <p:spPr bwMode="gray">
            <a:xfrm>
              <a:off x="1472" y="448"/>
              <a:ext cx="2787"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09" name="Line 137"/>
            <p:cNvSpPr>
              <a:spLocks noChangeShapeType="1"/>
            </p:cNvSpPr>
            <p:nvPr userDrawn="1"/>
          </p:nvSpPr>
          <p:spPr bwMode="gray">
            <a:xfrm>
              <a:off x="1472" y="448"/>
              <a:ext cx="2162"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10" name="Line 138"/>
            <p:cNvSpPr>
              <a:spLocks noChangeShapeType="1"/>
            </p:cNvSpPr>
            <p:nvPr userDrawn="1"/>
          </p:nvSpPr>
          <p:spPr bwMode="gray">
            <a:xfrm>
              <a:off x="1472" y="448"/>
              <a:ext cx="1612"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11" name="Line 139"/>
            <p:cNvSpPr>
              <a:spLocks noChangeShapeType="1"/>
            </p:cNvSpPr>
            <p:nvPr userDrawn="1"/>
          </p:nvSpPr>
          <p:spPr bwMode="gray">
            <a:xfrm>
              <a:off x="1472" y="448"/>
              <a:ext cx="1065"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12" name="Line 140"/>
            <p:cNvSpPr>
              <a:spLocks noChangeShapeType="1"/>
            </p:cNvSpPr>
            <p:nvPr userDrawn="1"/>
          </p:nvSpPr>
          <p:spPr bwMode="gray">
            <a:xfrm>
              <a:off x="1472" y="448"/>
              <a:ext cx="514"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13" name="Line 141"/>
            <p:cNvSpPr>
              <a:spLocks noChangeShapeType="1"/>
            </p:cNvSpPr>
            <p:nvPr userDrawn="1"/>
          </p:nvSpPr>
          <p:spPr bwMode="gray">
            <a:xfrm>
              <a:off x="1472" y="448"/>
              <a:ext cx="0"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14" name="Line 142"/>
            <p:cNvSpPr>
              <a:spLocks noChangeShapeType="1"/>
            </p:cNvSpPr>
            <p:nvPr userDrawn="1"/>
          </p:nvSpPr>
          <p:spPr bwMode="gray">
            <a:xfrm>
              <a:off x="1472" y="448"/>
              <a:ext cx="4288" cy="2549"/>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15" name="Line 143"/>
            <p:cNvSpPr>
              <a:spLocks noChangeShapeType="1"/>
            </p:cNvSpPr>
            <p:nvPr userDrawn="1"/>
          </p:nvSpPr>
          <p:spPr bwMode="gray">
            <a:xfrm>
              <a:off x="1472" y="448"/>
              <a:ext cx="4288" cy="2195"/>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16" name="Line 144"/>
            <p:cNvSpPr>
              <a:spLocks noChangeShapeType="1"/>
            </p:cNvSpPr>
            <p:nvPr userDrawn="1"/>
          </p:nvSpPr>
          <p:spPr bwMode="gray">
            <a:xfrm>
              <a:off x="1472" y="448"/>
              <a:ext cx="4288" cy="1891"/>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17" name="Line 145"/>
            <p:cNvSpPr>
              <a:spLocks noChangeShapeType="1"/>
            </p:cNvSpPr>
            <p:nvPr userDrawn="1"/>
          </p:nvSpPr>
          <p:spPr bwMode="gray">
            <a:xfrm>
              <a:off x="1472" y="448"/>
              <a:ext cx="4288" cy="1584"/>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18" name="Line 146"/>
            <p:cNvSpPr>
              <a:spLocks noChangeShapeType="1"/>
            </p:cNvSpPr>
            <p:nvPr userDrawn="1"/>
          </p:nvSpPr>
          <p:spPr bwMode="gray">
            <a:xfrm>
              <a:off x="1515" y="462"/>
              <a:ext cx="4245" cy="1307"/>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19" name="Line 147"/>
            <p:cNvSpPr>
              <a:spLocks noChangeShapeType="1"/>
            </p:cNvSpPr>
            <p:nvPr userDrawn="1"/>
          </p:nvSpPr>
          <p:spPr bwMode="gray">
            <a:xfrm>
              <a:off x="1472" y="448"/>
              <a:ext cx="4288" cy="1057"/>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20" name="Line 148"/>
            <p:cNvSpPr>
              <a:spLocks noChangeShapeType="1"/>
            </p:cNvSpPr>
            <p:nvPr userDrawn="1"/>
          </p:nvSpPr>
          <p:spPr bwMode="gray">
            <a:xfrm>
              <a:off x="1472" y="448"/>
              <a:ext cx="4288" cy="833"/>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21" name="Line 149"/>
            <p:cNvSpPr>
              <a:spLocks noChangeShapeType="1"/>
            </p:cNvSpPr>
            <p:nvPr userDrawn="1"/>
          </p:nvSpPr>
          <p:spPr bwMode="gray">
            <a:xfrm>
              <a:off x="1472" y="448"/>
              <a:ext cx="4288" cy="613"/>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22" name="Line 150"/>
            <p:cNvSpPr>
              <a:spLocks noChangeShapeType="1"/>
            </p:cNvSpPr>
            <p:nvPr userDrawn="1"/>
          </p:nvSpPr>
          <p:spPr bwMode="gray">
            <a:xfrm>
              <a:off x="1472" y="448"/>
              <a:ext cx="4288" cy="438"/>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23" name="Line 151"/>
            <p:cNvSpPr>
              <a:spLocks noChangeShapeType="1"/>
            </p:cNvSpPr>
            <p:nvPr userDrawn="1"/>
          </p:nvSpPr>
          <p:spPr bwMode="gray">
            <a:xfrm>
              <a:off x="1472" y="448"/>
              <a:ext cx="4288" cy="259"/>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24" name="Line 152"/>
            <p:cNvSpPr>
              <a:spLocks noChangeShapeType="1"/>
            </p:cNvSpPr>
            <p:nvPr userDrawn="1"/>
          </p:nvSpPr>
          <p:spPr bwMode="gray">
            <a:xfrm>
              <a:off x="1472" y="448"/>
              <a:ext cx="4288" cy="13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25" name="Line 153"/>
            <p:cNvSpPr>
              <a:spLocks noChangeShapeType="1"/>
            </p:cNvSpPr>
            <p:nvPr userDrawn="1"/>
          </p:nvSpPr>
          <p:spPr bwMode="gray">
            <a:xfrm flipH="1">
              <a:off x="0" y="449"/>
              <a:ext cx="1474"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26" name="Line 154"/>
            <p:cNvSpPr>
              <a:spLocks noChangeShapeType="1"/>
            </p:cNvSpPr>
            <p:nvPr userDrawn="1"/>
          </p:nvSpPr>
          <p:spPr bwMode="gray">
            <a:xfrm flipH="1">
              <a:off x="0" y="436"/>
              <a:ext cx="1474" cy="2514"/>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27" name="Line 155"/>
            <p:cNvSpPr>
              <a:spLocks noChangeShapeType="1"/>
            </p:cNvSpPr>
            <p:nvPr userDrawn="1"/>
          </p:nvSpPr>
          <p:spPr bwMode="gray">
            <a:xfrm flipH="1">
              <a:off x="0" y="462"/>
              <a:ext cx="1461" cy="3461"/>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28" name="Line 156"/>
            <p:cNvSpPr>
              <a:spLocks noChangeShapeType="1"/>
            </p:cNvSpPr>
            <p:nvPr userDrawn="1"/>
          </p:nvSpPr>
          <p:spPr bwMode="gray">
            <a:xfrm flipH="1">
              <a:off x="249" y="463"/>
              <a:ext cx="1215" cy="3857"/>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29" name="Line 157"/>
            <p:cNvSpPr>
              <a:spLocks noChangeShapeType="1"/>
            </p:cNvSpPr>
            <p:nvPr userDrawn="1"/>
          </p:nvSpPr>
          <p:spPr bwMode="gray">
            <a:xfrm flipH="1">
              <a:off x="657" y="472"/>
              <a:ext cx="808" cy="3848"/>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30" name="Line 158"/>
            <p:cNvSpPr>
              <a:spLocks noChangeShapeType="1"/>
            </p:cNvSpPr>
            <p:nvPr userDrawn="1"/>
          </p:nvSpPr>
          <p:spPr bwMode="gray">
            <a:xfrm flipH="1">
              <a:off x="1066" y="463"/>
              <a:ext cx="404" cy="3857"/>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31" name="Line 159"/>
            <p:cNvSpPr>
              <a:spLocks noChangeShapeType="1"/>
            </p:cNvSpPr>
            <p:nvPr userDrawn="1"/>
          </p:nvSpPr>
          <p:spPr bwMode="gray">
            <a:xfrm flipH="1">
              <a:off x="0" y="436"/>
              <a:ext cx="1474" cy="1875"/>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32" name="Line 160"/>
            <p:cNvSpPr>
              <a:spLocks noChangeShapeType="1"/>
            </p:cNvSpPr>
            <p:nvPr userDrawn="1"/>
          </p:nvSpPr>
          <p:spPr bwMode="gray">
            <a:xfrm flipH="1">
              <a:off x="0" y="466"/>
              <a:ext cx="1447" cy="1327"/>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33" name="Line 161"/>
            <p:cNvSpPr>
              <a:spLocks noChangeShapeType="1"/>
            </p:cNvSpPr>
            <p:nvPr userDrawn="1"/>
          </p:nvSpPr>
          <p:spPr bwMode="gray">
            <a:xfrm flipH="1">
              <a:off x="0" y="449"/>
              <a:ext cx="1474" cy="896"/>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34" name="Line 162"/>
            <p:cNvSpPr>
              <a:spLocks noChangeShapeType="1"/>
            </p:cNvSpPr>
            <p:nvPr userDrawn="1"/>
          </p:nvSpPr>
          <p:spPr bwMode="gray">
            <a:xfrm flipH="1">
              <a:off x="0" y="471"/>
              <a:ext cx="1435" cy="50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35" name="Line 163"/>
            <p:cNvSpPr>
              <a:spLocks noChangeShapeType="1"/>
            </p:cNvSpPr>
            <p:nvPr userDrawn="1"/>
          </p:nvSpPr>
          <p:spPr bwMode="gray">
            <a:xfrm flipH="1">
              <a:off x="0" y="463"/>
              <a:ext cx="1464" cy="206"/>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36" name="Line 164"/>
            <p:cNvSpPr>
              <a:spLocks noChangeShapeType="1"/>
            </p:cNvSpPr>
            <p:nvPr userDrawn="1"/>
          </p:nvSpPr>
          <p:spPr bwMode="gray">
            <a:xfrm flipH="1">
              <a:off x="0" y="436"/>
              <a:ext cx="1474" cy="124"/>
            </a:xfrm>
            <a:prstGeom prst="line">
              <a:avLst/>
            </a:prstGeom>
            <a:noFill/>
            <a:ln w="3175">
              <a:solidFill>
                <a:srgbClr val="FFFFFF"/>
              </a:solidFill>
              <a:round/>
              <a:headEnd type="none" w="sm" len="sm"/>
              <a:tailEnd type="none" w="sm" len="sm"/>
            </a:ln>
            <a:effectLst/>
          </p:spPr>
          <p:txBody>
            <a:bodyPr wrap="none" anchor="ctr"/>
            <a:lstStyle/>
            <a:p>
              <a:endParaRPr lang="ru-RU"/>
            </a:p>
          </p:txBody>
        </p:sp>
        <p:grpSp>
          <p:nvGrpSpPr>
            <p:cNvPr id="3237" name="Group 165"/>
            <p:cNvGrpSpPr>
              <a:grpSpLocks/>
            </p:cNvGrpSpPr>
            <p:nvPr userDrawn="1"/>
          </p:nvGrpSpPr>
          <p:grpSpPr bwMode="auto">
            <a:xfrm>
              <a:off x="0" y="2063"/>
              <a:ext cx="5760" cy="1220"/>
              <a:chOff x="235" y="2750"/>
              <a:chExt cx="5241" cy="699"/>
            </a:xfrm>
          </p:grpSpPr>
          <p:sp>
            <p:nvSpPr>
              <p:cNvPr id="3238" name="Line 166"/>
              <p:cNvSpPr>
                <a:spLocks noChangeShapeType="1"/>
              </p:cNvSpPr>
              <p:nvPr/>
            </p:nvSpPr>
            <p:spPr bwMode="gray">
              <a:xfrm>
                <a:off x="235" y="3449"/>
                <a:ext cx="5241"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39" name="Line 167"/>
              <p:cNvSpPr>
                <a:spLocks noChangeShapeType="1"/>
              </p:cNvSpPr>
              <p:nvPr/>
            </p:nvSpPr>
            <p:spPr bwMode="gray">
              <a:xfrm>
                <a:off x="235" y="3191"/>
                <a:ext cx="5241"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40" name="Line 168"/>
              <p:cNvSpPr>
                <a:spLocks noChangeShapeType="1"/>
              </p:cNvSpPr>
              <p:nvPr/>
            </p:nvSpPr>
            <p:spPr bwMode="gray">
              <a:xfrm>
                <a:off x="235" y="2958"/>
                <a:ext cx="5239"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41" name="Line 169"/>
              <p:cNvSpPr>
                <a:spLocks noChangeShapeType="1"/>
              </p:cNvSpPr>
              <p:nvPr/>
            </p:nvSpPr>
            <p:spPr bwMode="gray">
              <a:xfrm>
                <a:off x="235" y="2750"/>
                <a:ext cx="5239" cy="0"/>
              </a:xfrm>
              <a:prstGeom prst="line">
                <a:avLst/>
              </a:prstGeom>
              <a:noFill/>
              <a:ln w="3175">
                <a:solidFill>
                  <a:srgbClr val="FFFFFF"/>
                </a:solidFill>
                <a:round/>
                <a:headEnd type="none" w="sm" len="sm"/>
                <a:tailEnd type="none" w="sm" len="sm"/>
              </a:ln>
              <a:effectLst/>
            </p:spPr>
            <p:txBody>
              <a:bodyPr wrap="none" anchor="ctr"/>
              <a:lstStyle/>
              <a:p>
                <a:endParaRPr lang="ru-RU"/>
              </a:p>
            </p:txBody>
          </p:sp>
        </p:grpSp>
        <p:sp>
          <p:nvSpPr>
            <p:cNvPr id="3242" name="Line 170"/>
            <p:cNvSpPr>
              <a:spLocks noChangeShapeType="1"/>
            </p:cNvSpPr>
            <p:nvPr userDrawn="1"/>
          </p:nvSpPr>
          <p:spPr bwMode="gray">
            <a:xfrm>
              <a:off x="0" y="1753"/>
              <a:ext cx="5760"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43" name="Line 171"/>
            <p:cNvSpPr>
              <a:spLocks noChangeShapeType="1"/>
            </p:cNvSpPr>
            <p:nvPr userDrawn="1"/>
          </p:nvSpPr>
          <p:spPr bwMode="gray">
            <a:xfrm flipV="1">
              <a:off x="0" y="1455"/>
              <a:ext cx="5760" cy="1"/>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44" name="Line 172"/>
            <p:cNvSpPr>
              <a:spLocks noChangeShapeType="1"/>
            </p:cNvSpPr>
            <p:nvPr userDrawn="1"/>
          </p:nvSpPr>
          <p:spPr bwMode="gray">
            <a:xfrm>
              <a:off x="0" y="1182"/>
              <a:ext cx="5760" cy="9"/>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45" name="Line 173"/>
            <p:cNvSpPr>
              <a:spLocks noChangeShapeType="1"/>
            </p:cNvSpPr>
            <p:nvPr userDrawn="1"/>
          </p:nvSpPr>
          <p:spPr bwMode="gray">
            <a:xfrm>
              <a:off x="0" y="965"/>
              <a:ext cx="5734"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46" name="Line 174"/>
            <p:cNvSpPr>
              <a:spLocks noChangeShapeType="1"/>
            </p:cNvSpPr>
            <p:nvPr userDrawn="1"/>
          </p:nvSpPr>
          <p:spPr bwMode="gray">
            <a:xfrm flipV="1">
              <a:off x="0" y="780"/>
              <a:ext cx="5760" cy="11"/>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47" name="Line 175"/>
            <p:cNvSpPr>
              <a:spLocks noChangeShapeType="1"/>
            </p:cNvSpPr>
            <p:nvPr userDrawn="1"/>
          </p:nvSpPr>
          <p:spPr bwMode="gray">
            <a:xfrm>
              <a:off x="0" y="661"/>
              <a:ext cx="5760" cy="7"/>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48" name="Line 176"/>
            <p:cNvSpPr>
              <a:spLocks noChangeShapeType="1"/>
            </p:cNvSpPr>
            <p:nvPr userDrawn="1"/>
          </p:nvSpPr>
          <p:spPr bwMode="gray">
            <a:xfrm flipV="1">
              <a:off x="0" y="558"/>
              <a:ext cx="5760" cy="17"/>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49" name="Line 177"/>
            <p:cNvSpPr>
              <a:spLocks noChangeShapeType="1"/>
            </p:cNvSpPr>
            <p:nvPr userDrawn="1"/>
          </p:nvSpPr>
          <p:spPr bwMode="gray">
            <a:xfrm>
              <a:off x="25" y="521"/>
              <a:ext cx="5735"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3250" name="Line 178"/>
            <p:cNvSpPr>
              <a:spLocks noChangeShapeType="1"/>
            </p:cNvSpPr>
            <p:nvPr userDrawn="1"/>
          </p:nvSpPr>
          <p:spPr bwMode="gray">
            <a:xfrm>
              <a:off x="0" y="482"/>
              <a:ext cx="5760" cy="0"/>
            </a:xfrm>
            <a:prstGeom prst="line">
              <a:avLst/>
            </a:prstGeom>
            <a:noFill/>
            <a:ln w="3175">
              <a:solidFill>
                <a:srgbClr val="FFFFFF"/>
              </a:solidFill>
              <a:round/>
              <a:headEnd type="none" w="sm" len="sm"/>
              <a:tailEnd type="none" w="sm" len="sm"/>
            </a:ln>
            <a:effectLst/>
          </p:spPr>
          <p:txBody>
            <a:bodyPr wrap="none" anchor="ctr"/>
            <a:lstStyle/>
            <a:p>
              <a:endParaRPr lang="ru-RU"/>
            </a:p>
          </p:txBody>
        </p:sp>
      </p:grpSp>
      <p:sp>
        <p:nvSpPr>
          <p:cNvPr id="3075" name="Rectangle 3"/>
          <p:cNvSpPr>
            <a:spLocks noGrp="1" noChangeArrowheads="1"/>
          </p:cNvSpPr>
          <p:nvPr>
            <p:ph type="subTitle" idx="1"/>
          </p:nvPr>
        </p:nvSpPr>
        <p:spPr bwMode="black">
          <a:xfrm>
            <a:off x="457200" y="5334000"/>
            <a:ext cx="7086600" cy="381000"/>
          </a:xfrm>
        </p:spPr>
        <p:txBody>
          <a:bodyPr/>
          <a:lstStyle>
            <a:lvl1pPr marL="0" indent="0">
              <a:buFont typeface="Wingdings" pitchFamily="2" charset="2"/>
              <a:buNone/>
              <a:defRPr sz="2400" b="1">
                <a:solidFill>
                  <a:schemeClr val="tx2"/>
                </a:solidFill>
              </a:defRPr>
            </a:lvl1pPr>
          </a:lstStyle>
          <a:p>
            <a:r>
              <a:rPr lang="ru-RU" smtClean="0"/>
              <a:t>Образец подзаголовка</a:t>
            </a:r>
            <a:endParaRPr lang="en-US"/>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810371BD-3EAE-4987-8C8D-BF9C10B5BD9B}" type="slidenum">
              <a:rPr lang="en-US"/>
              <a:pPr/>
              <a:t>‹#›</a:t>
            </a:fld>
            <a:endParaRPr lang="en-US"/>
          </a:p>
        </p:txBody>
      </p:sp>
      <p:grpSp>
        <p:nvGrpSpPr>
          <p:cNvPr id="3251" name="Group 179"/>
          <p:cNvGrpSpPr>
            <a:grpSpLocks/>
          </p:cNvGrpSpPr>
          <p:nvPr/>
        </p:nvGrpSpPr>
        <p:grpSpPr bwMode="auto">
          <a:xfrm flipH="1">
            <a:off x="0" y="0"/>
            <a:ext cx="9144000" cy="2159000"/>
            <a:chOff x="-1" y="0"/>
            <a:chExt cx="5769" cy="1360"/>
          </a:xfrm>
        </p:grpSpPr>
        <p:sp>
          <p:nvSpPr>
            <p:cNvPr id="3252" name="Freeform 180"/>
            <p:cNvSpPr>
              <a:spLocks/>
            </p:cNvSpPr>
            <p:nvPr/>
          </p:nvSpPr>
          <p:spPr bwMode="gray">
            <a:xfrm>
              <a:off x="0" y="0"/>
              <a:ext cx="5768" cy="1360"/>
            </a:xfrm>
            <a:custGeom>
              <a:avLst/>
              <a:gdLst/>
              <a:ahLst/>
              <a:cxnLst>
                <a:cxn ang="0">
                  <a:pos x="0" y="0"/>
                </a:cxn>
                <a:cxn ang="0">
                  <a:pos x="0" y="616"/>
                </a:cxn>
                <a:cxn ang="0">
                  <a:pos x="1496" y="460"/>
                </a:cxn>
                <a:cxn ang="0">
                  <a:pos x="5768" y="1360"/>
                </a:cxn>
                <a:cxn ang="0">
                  <a:pos x="5768" y="0"/>
                </a:cxn>
                <a:cxn ang="0">
                  <a:pos x="0" y="0"/>
                </a:cxn>
              </a:cxnLst>
              <a:rect l="0" t="0" r="r" b="b"/>
              <a:pathLst>
                <a:path w="5768" h="1360">
                  <a:moveTo>
                    <a:pt x="0" y="0"/>
                  </a:moveTo>
                  <a:lnTo>
                    <a:pt x="0" y="616"/>
                  </a:lnTo>
                  <a:cubicBezTo>
                    <a:pt x="72" y="608"/>
                    <a:pt x="264" y="510"/>
                    <a:pt x="1496" y="460"/>
                  </a:cubicBezTo>
                  <a:cubicBezTo>
                    <a:pt x="2728" y="411"/>
                    <a:pt x="4632" y="672"/>
                    <a:pt x="5768" y="1360"/>
                  </a:cubicBezTo>
                  <a:lnTo>
                    <a:pt x="5768" y="0"/>
                  </a:lnTo>
                  <a:lnTo>
                    <a:pt x="0" y="0"/>
                  </a:lnTo>
                  <a:close/>
                </a:path>
              </a:pathLst>
            </a:custGeom>
            <a:gradFill rotWithShape="1">
              <a:gsLst>
                <a:gs pos="0">
                  <a:schemeClr val="hlink"/>
                </a:gs>
                <a:gs pos="100000">
                  <a:schemeClr val="hlink">
                    <a:gamma/>
                    <a:shade val="63529"/>
                    <a:invGamma/>
                  </a:schemeClr>
                </a:gs>
              </a:gsLst>
              <a:lin ang="0" scaled="1"/>
            </a:gradFill>
            <a:ln w="9525">
              <a:noFill/>
              <a:round/>
              <a:headEnd/>
              <a:tailEnd/>
            </a:ln>
            <a:effectLst/>
          </p:spPr>
          <p:txBody>
            <a:bodyPr/>
            <a:lstStyle/>
            <a:p>
              <a:endParaRPr lang="ru-RU"/>
            </a:p>
          </p:txBody>
        </p:sp>
        <p:sp>
          <p:nvSpPr>
            <p:cNvPr id="3253" name="Freeform 181"/>
            <p:cNvSpPr>
              <a:spLocks/>
            </p:cNvSpPr>
            <p:nvPr/>
          </p:nvSpPr>
          <p:spPr bwMode="gray">
            <a:xfrm>
              <a:off x="-1" y="0"/>
              <a:ext cx="5761" cy="1104"/>
            </a:xfrm>
            <a:custGeom>
              <a:avLst/>
              <a:gdLst/>
              <a:ahLst/>
              <a:cxnLst>
                <a:cxn ang="0">
                  <a:pos x="0" y="0"/>
                </a:cxn>
                <a:cxn ang="0">
                  <a:pos x="0" y="632"/>
                </a:cxn>
                <a:cxn ang="0">
                  <a:pos x="1521" y="448"/>
                </a:cxn>
                <a:cxn ang="0">
                  <a:pos x="5761" y="1104"/>
                </a:cxn>
                <a:cxn ang="0">
                  <a:pos x="5760" y="8"/>
                </a:cxn>
                <a:cxn ang="0">
                  <a:pos x="0" y="0"/>
                </a:cxn>
              </a:cxnLst>
              <a:rect l="0" t="0" r="r" b="b"/>
              <a:pathLst>
                <a:path w="5761" h="1104">
                  <a:moveTo>
                    <a:pt x="0" y="0"/>
                  </a:moveTo>
                  <a:lnTo>
                    <a:pt x="0" y="632"/>
                  </a:lnTo>
                  <a:cubicBezTo>
                    <a:pt x="72" y="625"/>
                    <a:pt x="401" y="504"/>
                    <a:pt x="1521" y="448"/>
                  </a:cubicBezTo>
                  <a:cubicBezTo>
                    <a:pt x="2641" y="392"/>
                    <a:pt x="4505" y="504"/>
                    <a:pt x="5761" y="1104"/>
                  </a:cubicBezTo>
                  <a:lnTo>
                    <a:pt x="5760" y="8"/>
                  </a:lnTo>
                  <a:lnTo>
                    <a:pt x="0" y="0"/>
                  </a:lnTo>
                  <a:close/>
                </a:path>
              </a:pathLst>
            </a:custGeom>
            <a:gradFill rotWithShape="1">
              <a:gsLst>
                <a:gs pos="0">
                  <a:schemeClr val="hlink">
                    <a:gamma/>
                    <a:shade val="63529"/>
                    <a:invGamma/>
                  </a:schemeClr>
                </a:gs>
                <a:gs pos="100000">
                  <a:schemeClr val="hlink"/>
                </a:gs>
              </a:gsLst>
              <a:lin ang="0" scaled="1"/>
            </a:gradFill>
            <a:ln w="9525">
              <a:noFill/>
              <a:round/>
              <a:headEnd/>
              <a:tailEnd/>
            </a:ln>
            <a:effectLst/>
          </p:spPr>
          <p:txBody>
            <a:bodyPr/>
            <a:lstStyle/>
            <a:p>
              <a:endParaRPr lang="ru-RU"/>
            </a:p>
          </p:txBody>
        </p:sp>
      </p:grpSp>
      <p:pic>
        <p:nvPicPr>
          <p:cNvPr id="3254" name="Picture 182" descr="figure07_b"/>
          <p:cNvPicPr>
            <a:picLocks noChangeAspect="1" noChangeArrowheads="1"/>
          </p:cNvPicPr>
          <p:nvPr/>
        </p:nvPicPr>
        <p:blipFill>
          <a:blip r:embed="rId2" cstate="print"/>
          <a:srcRect/>
          <a:stretch>
            <a:fillRect/>
          </a:stretch>
        </p:blipFill>
        <p:spPr bwMode="gray">
          <a:xfrm>
            <a:off x="5638800" y="3124200"/>
            <a:ext cx="2447925" cy="2044700"/>
          </a:xfrm>
          <a:prstGeom prst="rect">
            <a:avLst/>
          </a:prstGeom>
          <a:noFill/>
        </p:spPr>
      </p:pic>
      <p:pic>
        <p:nvPicPr>
          <p:cNvPr id="3255" name="Picture 183" descr="figure07_g"/>
          <p:cNvPicPr>
            <a:picLocks noChangeAspect="1" noChangeArrowheads="1"/>
          </p:cNvPicPr>
          <p:nvPr/>
        </p:nvPicPr>
        <p:blipFill>
          <a:blip r:embed="rId3" cstate="print"/>
          <a:srcRect/>
          <a:stretch>
            <a:fillRect/>
          </a:stretch>
        </p:blipFill>
        <p:spPr bwMode="gray">
          <a:xfrm>
            <a:off x="7019925" y="4005263"/>
            <a:ext cx="2124075" cy="1774825"/>
          </a:xfrm>
          <a:prstGeom prst="rect">
            <a:avLst/>
          </a:prstGeom>
          <a:noFill/>
        </p:spPr>
      </p:pic>
      <p:pic>
        <p:nvPicPr>
          <p:cNvPr id="3256" name="Picture 184" descr="figure07_o copy"/>
          <p:cNvPicPr>
            <a:picLocks noChangeAspect="1" noChangeArrowheads="1"/>
          </p:cNvPicPr>
          <p:nvPr/>
        </p:nvPicPr>
        <p:blipFill>
          <a:blip r:embed="rId4" cstate="print"/>
          <a:srcRect/>
          <a:stretch>
            <a:fillRect/>
          </a:stretch>
        </p:blipFill>
        <p:spPr bwMode="gray">
          <a:xfrm>
            <a:off x="6227763" y="4868863"/>
            <a:ext cx="1619250" cy="1352550"/>
          </a:xfrm>
          <a:prstGeom prst="rect">
            <a:avLst/>
          </a:prstGeom>
          <a:noFill/>
        </p:spPr>
      </p:pic>
      <p:sp>
        <p:nvSpPr>
          <p:cNvPr id="3258" name="Rectangle 186"/>
          <p:cNvSpPr>
            <a:spLocks noGrp="1" noChangeArrowheads="1"/>
          </p:cNvSpPr>
          <p:nvPr>
            <p:ph type="ctrTitle" sz="quarter"/>
          </p:nvPr>
        </p:nvSpPr>
        <p:spPr bwMode="gray">
          <a:xfrm>
            <a:off x="457200" y="4191000"/>
            <a:ext cx="5410200" cy="1219200"/>
          </a:xfrm>
          <a:effectLst>
            <a:outerShdw dist="35921" dir="2700000" algn="ctr" rotWithShape="0">
              <a:schemeClr val="bg2"/>
            </a:outerShdw>
          </a:effectLst>
        </p:spPr>
        <p:txBody>
          <a:bodyPr/>
          <a:lstStyle>
            <a:lvl1pPr algn="l">
              <a:defRPr sz="4000">
                <a:solidFill>
                  <a:schemeClr val="tx1"/>
                </a:solidFill>
              </a:defRPr>
            </a:lvl1pPr>
          </a:lstStyle>
          <a:p>
            <a:r>
              <a:rPr lang="ru-RU" altLang="ko-KR" smtClean="0"/>
              <a:t>Образец заголовка</a:t>
            </a:r>
            <a:endParaRPr lang="en-US" altLang="ko-KR"/>
          </a:p>
        </p:txBody>
      </p:sp>
      <p:sp>
        <p:nvSpPr>
          <p:cNvPr id="3086" name="Text Box 14"/>
          <p:cNvSpPr txBox="1">
            <a:spLocks noChangeArrowheads="1"/>
          </p:cNvSpPr>
          <p:nvPr/>
        </p:nvSpPr>
        <p:spPr bwMode="white">
          <a:xfrm>
            <a:off x="228600" y="304800"/>
            <a:ext cx="1524000" cy="579438"/>
          </a:xfrm>
          <a:prstGeom prst="rect">
            <a:avLst/>
          </a:prstGeom>
          <a:noFill/>
          <a:ln w="9525">
            <a:noFill/>
            <a:miter lim="800000"/>
            <a:headEnd/>
            <a:tailEnd/>
          </a:ln>
          <a:effectLst/>
        </p:spPr>
        <p:txBody>
          <a:bodyPr>
            <a:spAutoFit/>
          </a:bodyPr>
          <a:lstStyle/>
          <a:p>
            <a:r>
              <a:rPr lang="en-US" sz="3200" b="1">
                <a:solidFill>
                  <a:srgbClr val="FFFFFF"/>
                </a:solidFill>
                <a:latin typeface="Verdana" pitchFamily="34" charset="0"/>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0D1B074-C8ED-4BB3-AF65-F0E665B13B2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3238" y="209550"/>
            <a:ext cx="2024062" cy="60531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76288" y="209550"/>
            <a:ext cx="5924550" cy="60531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9C84B1D-180E-4678-AE60-EADE927510A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93B5860-0FC5-463E-B0C9-828DD572D41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4445870-034F-4A3E-ADE1-6B3713FFE98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776288" y="1347788"/>
            <a:ext cx="3802062"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30750" y="1347788"/>
            <a:ext cx="3803650"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F478081-2318-4098-96AE-9B95363DF60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7F2C7581-3060-4934-A82A-581A6B7069A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6F3D11F1-67E1-4334-975B-C82CF41CD86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FDAD99E9-D615-4E28-9A74-B56A2C63EC0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8CA9082-C91D-4414-B2DC-580BC9AD6B9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0ABD494-2032-4BED-8D42-0ADAF66E1EC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lin ang="2700000" scaled="1"/>
        </a:gradFill>
        <a:effectLst/>
      </p:bgPr>
    </p:bg>
    <p:spTree>
      <p:nvGrpSpPr>
        <p:cNvPr id="1" name=""/>
        <p:cNvGrpSpPr/>
        <p:nvPr/>
      </p:nvGrpSpPr>
      <p:grpSpPr>
        <a:xfrm>
          <a:off x="0" y="0"/>
          <a:ext cx="0" cy="0"/>
          <a:chOff x="0" y="0"/>
          <a:chExt cx="0" cy="0"/>
        </a:xfrm>
      </p:grpSpPr>
      <p:grpSp>
        <p:nvGrpSpPr>
          <p:cNvPr id="1039" name="Group 15"/>
          <p:cNvGrpSpPr>
            <a:grpSpLocks/>
          </p:cNvGrpSpPr>
          <p:nvPr/>
        </p:nvGrpSpPr>
        <p:grpSpPr bwMode="auto">
          <a:xfrm>
            <a:off x="-12700" y="692150"/>
            <a:ext cx="9144000" cy="6165850"/>
            <a:chOff x="0" y="436"/>
            <a:chExt cx="5760" cy="3884"/>
          </a:xfrm>
        </p:grpSpPr>
        <p:sp>
          <p:nvSpPr>
            <p:cNvPr id="1040" name="Line 16"/>
            <p:cNvSpPr>
              <a:spLocks noChangeShapeType="1"/>
            </p:cNvSpPr>
            <p:nvPr userDrawn="1"/>
          </p:nvSpPr>
          <p:spPr bwMode="gray">
            <a:xfrm>
              <a:off x="1472" y="448"/>
              <a:ext cx="4288" cy="2946"/>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41" name="Line 17"/>
            <p:cNvSpPr>
              <a:spLocks noChangeShapeType="1"/>
            </p:cNvSpPr>
            <p:nvPr userDrawn="1"/>
          </p:nvSpPr>
          <p:spPr bwMode="gray">
            <a:xfrm>
              <a:off x="1472" y="448"/>
              <a:ext cx="4288" cy="3471"/>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42" name="Line 18"/>
            <p:cNvSpPr>
              <a:spLocks noChangeShapeType="1"/>
            </p:cNvSpPr>
            <p:nvPr userDrawn="1"/>
          </p:nvSpPr>
          <p:spPr bwMode="gray">
            <a:xfrm>
              <a:off x="1472" y="448"/>
              <a:ext cx="4067"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43" name="Line 19"/>
            <p:cNvSpPr>
              <a:spLocks noChangeShapeType="1"/>
            </p:cNvSpPr>
            <p:nvPr userDrawn="1"/>
          </p:nvSpPr>
          <p:spPr bwMode="gray">
            <a:xfrm>
              <a:off x="1472" y="448"/>
              <a:ext cx="3407"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44" name="Line 20"/>
            <p:cNvSpPr>
              <a:spLocks noChangeShapeType="1"/>
            </p:cNvSpPr>
            <p:nvPr userDrawn="1"/>
          </p:nvSpPr>
          <p:spPr bwMode="gray">
            <a:xfrm>
              <a:off x="1472" y="448"/>
              <a:ext cx="2787"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45" name="Line 21"/>
            <p:cNvSpPr>
              <a:spLocks noChangeShapeType="1"/>
            </p:cNvSpPr>
            <p:nvPr userDrawn="1"/>
          </p:nvSpPr>
          <p:spPr bwMode="gray">
            <a:xfrm>
              <a:off x="1472" y="448"/>
              <a:ext cx="2162"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46" name="Line 22"/>
            <p:cNvSpPr>
              <a:spLocks noChangeShapeType="1"/>
            </p:cNvSpPr>
            <p:nvPr userDrawn="1"/>
          </p:nvSpPr>
          <p:spPr bwMode="gray">
            <a:xfrm>
              <a:off x="1472" y="448"/>
              <a:ext cx="1612"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47" name="Line 23"/>
            <p:cNvSpPr>
              <a:spLocks noChangeShapeType="1"/>
            </p:cNvSpPr>
            <p:nvPr userDrawn="1"/>
          </p:nvSpPr>
          <p:spPr bwMode="gray">
            <a:xfrm>
              <a:off x="1472" y="448"/>
              <a:ext cx="1065"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48" name="Line 24"/>
            <p:cNvSpPr>
              <a:spLocks noChangeShapeType="1"/>
            </p:cNvSpPr>
            <p:nvPr userDrawn="1"/>
          </p:nvSpPr>
          <p:spPr bwMode="gray">
            <a:xfrm>
              <a:off x="1472" y="448"/>
              <a:ext cx="514"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49" name="Line 25"/>
            <p:cNvSpPr>
              <a:spLocks noChangeShapeType="1"/>
            </p:cNvSpPr>
            <p:nvPr userDrawn="1"/>
          </p:nvSpPr>
          <p:spPr bwMode="gray">
            <a:xfrm>
              <a:off x="1472" y="448"/>
              <a:ext cx="0" cy="3872"/>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50" name="Line 26"/>
            <p:cNvSpPr>
              <a:spLocks noChangeShapeType="1"/>
            </p:cNvSpPr>
            <p:nvPr userDrawn="1"/>
          </p:nvSpPr>
          <p:spPr bwMode="gray">
            <a:xfrm>
              <a:off x="1472" y="448"/>
              <a:ext cx="4288" cy="2549"/>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51" name="Line 27"/>
            <p:cNvSpPr>
              <a:spLocks noChangeShapeType="1"/>
            </p:cNvSpPr>
            <p:nvPr userDrawn="1"/>
          </p:nvSpPr>
          <p:spPr bwMode="gray">
            <a:xfrm>
              <a:off x="1472" y="448"/>
              <a:ext cx="4288" cy="2195"/>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52" name="Line 28"/>
            <p:cNvSpPr>
              <a:spLocks noChangeShapeType="1"/>
            </p:cNvSpPr>
            <p:nvPr userDrawn="1"/>
          </p:nvSpPr>
          <p:spPr bwMode="gray">
            <a:xfrm>
              <a:off x="1472" y="448"/>
              <a:ext cx="4288" cy="1891"/>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53" name="Line 29"/>
            <p:cNvSpPr>
              <a:spLocks noChangeShapeType="1"/>
            </p:cNvSpPr>
            <p:nvPr userDrawn="1"/>
          </p:nvSpPr>
          <p:spPr bwMode="gray">
            <a:xfrm>
              <a:off x="1472" y="448"/>
              <a:ext cx="4288" cy="1584"/>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54" name="Line 30"/>
            <p:cNvSpPr>
              <a:spLocks noChangeShapeType="1"/>
            </p:cNvSpPr>
            <p:nvPr userDrawn="1"/>
          </p:nvSpPr>
          <p:spPr bwMode="gray">
            <a:xfrm>
              <a:off x="1515" y="462"/>
              <a:ext cx="4245" cy="1307"/>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55" name="Line 31"/>
            <p:cNvSpPr>
              <a:spLocks noChangeShapeType="1"/>
            </p:cNvSpPr>
            <p:nvPr userDrawn="1"/>
          </p:nvSpPr>
          <p:spPr bwMode="gray">
            <a:xfrm>
              <a:off x="1472" y="448"/>
              <a:ext cx="4288" cy="1057"/>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56" name="Line 32"/>
            <p:cNvSpPr>
              <a:spLocks noChangeShapeType="1"/>
            </p:cNvSpPr>
            <p:nvPr userDrawn="1"/>
          </p:nvSpPr>
          <p:spPr bwMode="gray">
            <a:xfrm>
              <a:off x="1472" y="448"/>
              <a:ext cx="4288" cy="833"/>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57" name="Line 33"/>
            <p:cNvSpPr>
              <a:spLocks noChangeShapeType="1"/>
            </p:cNvSpPr>
            <p:nvPr userDrawn="1"/>
          </p:nvSpPr>
          <p:spPr bwMode="gray">
            <a:xfrm>
              <a:off x="1472" y="448"/>
              <a:ext cx="4288" cy="613"/>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58" name="Line 34"/>
            <p:cNvSpPr>
              <a:spLocks noChangeShapeType="1"/>
            </p:cNvSpPr>
            <p:nvPr userDrawn="1"/>
          </p:nvSpPr>
          <p:spPr bwMode="gray">
            <a:xfrm>
              <a:off x="1472" y="448"/>
              <a:ext cx="4288" cy="438"/>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59" name="Line 35"/>
            <p:cNvSpPr>
              <a:spLocks noChangeShapeType="1"/>
            </p:cNvSpPr>
            <p:nvPr userDrawn="1"/>
          </p:nvSpPr>
          <p:spPr bwMode="gray">
            <a:xfrm>
              <a:off x="1472" y="448"/>
              <a:ext cx="4288" cy="259"/>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60" name="Line 36"/>
            <p:cNvSpPr>
              <a:spLocks noChangeShapeType="1"/>
            </p:cNvSpPr>
            <p:nvPr userDrawn="1"/>
          </p:nvSpPr>
          <p:spPr bwMode="gray">
            <a:xfrm>
              <a:off x="1472" y="448"/>
              <a:ext cx="4288" cy="13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61" name="Line 37"/>
            <p:cNvSpPr>
              <a:spLocks noChangeShapeType="1"/>
            </p:cNvSpPr>
            <p:nvPr userDrawn="1"/>
          </p:nvSpPr>
          <p:spPr bwMode="gray">
            <a:xfrm flipH="1">
              <a:off x="0" y="449"/>
              <a:ext cx="1474"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62" name="Line 38"/>
            <p:cNvSpPr>
              <a:spLocks noChangeShapeType="1"/>
            </p:cNvSpPr>
            <p:nvPr userDrawn="1"/>
          </p:nvSpPr>
          <p:spPr bwMode="gray">
            <a:xfrm flipH="1">
              <a:off x="0" y="436"/>
              <a:ext cx="1474" cy="2514"/>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63" name="Line 39"/>
            <p:cNvSpPr>
              <a:spLocks noChangeShapeType="1"/>
            </p:cNvSpPr>
            <p:nvPr userDrawn="1"/>
          </p:nvSpPr>
          <p:spPr bwMode="gray">
            <a:xfrm flipH="1">
              <a:off x="0" y="462"/>
              <a:ext cx="1461" cy="3461"/>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64" name="Line 40"/>
            <p:cNvSpPr>
              <a:spLocks noChangeShapeType="1"/>
            </p:cNvSpPr>
            <p:nvPr userDrawn="1"/>
          </p:nvSpPr>
          <p:spPr bwMode="gray">
            <a:xfrm flipH="1">
              <a:off x="249" y="463"/>
              <a:ext cx="1215" cy="3857"/>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65" name="Line 41"/>
            <p:cNvSpPr>
              <a:spLocks noChangeShapeType="1"/>
            </p:cNvSpPr>
            <p:nvPr userDrawn="1"/>
          </p:nvSpPr>
          <p:spPr bwMode="gray">
            <a:xfrm flipH="1">
              <a:off x="657" y="472"/>
              <a:ext cx="808" cy="3848"/>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66" name="Line 42"/>
            <p:cNvSpPr>
              <a:spLocks noChangeShapeType="1"/>
            </p:cNvSpPr>
            <p:nvPr userDrawn="1"/>
          </p:nvSpPr>
          <p:spPr bwMode="gray">
            <a:xfrm flipH="1">
              <a:off x="1066" y="463"/>
              <a:ext cx="404" cy="3857"/>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67" name="Line 43"/>
            <p:cNvSpPr>
              <a:spLocks noChangeShapeType="1"/>
            </p:cNvSpPr>
            <p:nvPr userDrawn="1"/>
          </p:nvSpPr>
          <p:spPr bwMode="gray">
            <a:xfrm flipH="1">
              <a:off x="0" y="436"/>
              <a:ext cx="1474" cy="1875"/>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68" name="Line 44"/>
            <p:cNvSpPr>
              <a:spLocks noChangeShapeType="1"/>
            </p:cNvSpPr>
            <p:nvPr userDrawn="1"/>
          </p:nvSpPr>
          <p:spPr bwMode="gray">
            <a:xfrm flipH="1">
              <a:off x="0" y="466"/>
              <a:ext cx="1447" cy="1327"/>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69" name="Line 45"/>
            <p:cNvSpPr>
              <a:spLocks noChangeShapeType="1"/>
            </p:cNvSpPr>
            <p:nvPr userDrawn="1"/>
          </p:nvSpPr>
          <p:spPr bwMode="gray">
            <a:xfrm flipH="1">
              <a:off x="0" y="449"/>
              <a:ext cx="1474" cy="896"/>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70" name="Line 46"/>
            <p:cNvSpPr>
              <a:spLocks noChangeShapeType="1"/>
            </p:cNvSpPr>
            <p:nvPr userDrawn="1"/>
          </p:nvSpPr>
          <p:spPr bwMode="gray">
            <a:xfrm flipH="1">
              <a:off x="0" y="471"/>
              <a:ext cx="1435" cy="50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71" name="Line 47"/>
            <p:cNvSpPr>
              <a:spLocks noChangeShapeType="1"/>
            </p:cNvSpPr>
            <p:nvPr userDrawn="1"/>
          </p:nvSpPr>
          <p:spPr bwMode="gray">
            <a:xfrm flipH="1">
              <a:off x="0" y="463"/>
              <a:ext cx="1464" cy="206"/>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72" name="Line 48"/>
            <p:cNvSpPr>
              <a:spLocks noChangeShapeType="1"/>
            </p:cNvSpPr>
            <p:nvPr userDrawn="1"/>
          </p:nvSpPr>
          <p:spPr bwMode="gray">
            <a:xfrm flipH="1">
              <a:off x="0" y="436"/>
              <a:ext cx="1474" cy="124"/>
            </a:xfrm>
            <a:prstGeom prst="line">
              <a:avLst/>
            </a:prstGeom>
            <a:noFill/>
            <a:ln w="3175">
              <a:solidFill>
                <a:srgbClr val="FFFFFF"/>
              </a:solidFill>
              <a:round/>
              <a:headEnd type="none" w="sm" len="sm"/>
              <a:tailEnd type="none" w="sm" len="sm"/>
            </a:ln>
            <a:effectLst/>
          </p:spPr>
          <p:txBody>
            <a:bodyPr wrap="none" anchor="ctr"/>
            <a:lstStyle/>
            <a:p>
              <a:endParaRPr lang="ru-RU"/>
            </a:p>
          </p:txBody>
        </p:sp>
        <p:grpSp>
          <p:nvGrpSpPr>
            <p:cNvPr id="1073" name="Group 49"/>
            <p:cNvGrpSpPr>
              <a:grpSpLocks/>
            </p:cNvGrpSpPr>
            <p:nvPr userDrawn="1"/>
          </p:nvGrpSpPr>
          <p:grpSpPr bwMode="auto">
            <a:xfrm>
              <a:off x="0" y="2063"/>
              <a:ext cx="5760" cy="1220"/>
              <a:chOff x="235" y="2750"/>
              <a:chExt cx="5241" cy="699"/>
            </a:xfrm>
          </p:grpSpPr>
          <p:sp>
            <p:nvSpPr>
              <p:cNvPr id="1074" name="Line 50"/>
              <p:cNvSpPr>
                <a:spLocks noChangeShapeType="1"/>
              </p:cNvSpPr>
              <p:nvPr/>
            </p:nvSpPr>
            <p:spPr bwMode="gray">
              <a:xfrm>
                <a:off x="235" y="3449"/>
                <a:ext cx="5241"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75" name="Line 51"/>
              <p:cNvSpPr>
                <a:spLocks noChangeShapeType="1"/>
              </p:cNvSpPr>
              <p:nvPr/>
            </p:nvSpPr>
            <p:spPr bwMode="gray">
              <a:xfrm>
                <a:off x="235" y="3191"/>
                <a:ext cx="5241"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76" name="Line 52"/>
              <p:cNvSpPr>
                <a:spLocks noChangeShapeType="1"/>
              </p:cNvSpPr>
              <p:nvPr/>
            </p:nvSpPr>
            <p:spPr bwMode="gray">
              <a:xfrm>
                <a:off x="235" y="2958"/>
                <a:ext cx="5239"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77" name="Line 53"/>
              <p:cNvSpPr>
                <a:spLocks noChangeShapeType="1"/>
              </p:cNvSpPr>
              <p:nvPr/>
            </p:nvSpPr>
            <p:spPr bwMode="gray">
              <a:xfrm>
                <a:off x="235" y="2750"/>
                <a:ext cx="5239" cy="0"/>
              </a:xfrm>
              <a:prstGeom prst="line">
                <a:avLst/>
              </a:prstGeom>
              <a:noFill/>
              <a:ln w="3175">
                <a:solidFill>
                  <a:srgbClr val="FFFFFF"/>
                </a:solidFill>
                <a:round/>
                <a:headEnd type="none" w="sm" len="sm"/>
                <a:tailEnd type="none" w="sm" len="sm"/>
              </a:ln>
              <a:effectLst/>
            </p:spPr>
            <p:txBody>
              <a:bodyPr wrap="none" anchor="ctr"/>
              <a:lstStyle/>
              <a:p>
                <a:endParaRPr lang="ru-RU"/>
              </a:p>
            </p:txBody>
          </p:sp>
        </p:grpSp>
        <p:sp>
          <p:nvSpPr>
            <p:cNvPr id="1078" name="Line 54"/>
            <p:cNvSpPr>
              <a:spLocks noChangeShapeType="1"/>
            </p:cNvSpPr>
            <p:nvPr userDrawn="1"/>
          </p:nvSpPr>
          <p:spPr bwMode="gray">
            <a:xfrm>
              <a:off x="0" y="1753"/>
              <a:ext cx="5760"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79" name="Line 55"/>
            <p:cNvSpPr>
              <a:spLocks noChangeShapeType="1"/>
            </p:cNvSpPr>
            <p:nvPr userDrawn="1"/>
          </p:nvSpPr>
          <p:spPr bwMode="gray">
            <a:xfrm flipV="1">
              <a:off x="0" y="1455"/>
              <a:ext cx="5760" cy="1"/>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80" name="Line 56"/>
            <p:cNvSpPr>
              <a:spLocks noChangeShapeType="1"/>
            </p:cNvSpPr>
            <p:nvPr userDrawn="1"/>
          </p:nvSpPr>
          <p:spPr bwMode="gray">
            <a:xfrm>
              <a:off x="0" y="1182"/>
              <a:ext cx="5760" cy="9"/>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81" name="Line 57"/>
            <p:cNvSpPr>
              <a:spLocks noChangeShapeType="1"/>
            </p:cNvSpPr>
            <p:nvPr userDrawn="1"/>
          </p:nvSpPr>
          <p:spPr bwMode="gray">
            <a:xfrm>
              <a:off x="0" y="965"/>
              <a:ext cx="5734"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82" name="Line 58"/>
            <p:cNvSpPr>
              <a:spLocks noChangeShapeType="1"/>
            </p:cNvSpPr>
            <p:nvPr userDrawn="1"/>
          </p:nvSpPr>
          <p:spPr bwMode="gray">
            <a:xfrm flipV="1">
              <a:off x="0" y="780"/>
              <a:ext cx="5760" cy="11"/>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83" name="Line 59"/>
            <p:cNvSpPr>
              <a:spLocks noChangeShapeType="1"/>
            </p:cNvSpPr>
            <p:nvPr userDrawn="1"/>
          </p:nvSpPr>
          <p:spPr bwMode="gray">
            <a:xfrm>
              <a:off x="0" y="661"/>
              <a:ext cx="5760" cy="7"/>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84" name="Line 60"/>
            <p:cNvSpPr>
              <a:spLocks noChangeShapeType="1"/>
            </p:cNvSpPr>
            <p:nvPr userDrawn="1"/>
          </p:nvSpPr>
          <p:spPr bwMode="gray">
            <a:xfrm flipV="1">
              <a:off x="0" y="558"/>
              <a:ext cx="5760" cy="17"/>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85" name="Line 61"/>
            <p:cNvSpPr>
              <a:spLocks noChangeShapeType="1"/>
            </p:cNvSpPr>
            <p:nvPr userDrawn="1"/>
          </p:nvSpPr>
          <p:spPr bwMode="gray">
            <a:xfrm>
              <a:off x="25" y="521"/>
              <a:ext cx="5735"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86" name="Line 62"/>
            <p:cNvSpPr>
              <a:spLocks noChangeShapeType="1"/>
            </p:cNvSpPr>
            <p:nvPr userDrawn="1"/>
          </p:nvSpPr>
          <p:spPr bwMode="gray">
            <a:xfrm>
              <a:off x="0" y="482"/>
              <a:ext cx="5760" cy="0"/>
            </a:xfrm>
            <a:prstGeom prst="line">
              <a:avLst/>
            </a:prstGeom>
            <a:noFill/>
            <a:ln w="3175">
              <a:solidFill>
                <a:srgbClr val="FFFFFF"/>
              </a:solidFill>
              <a:round/>
              <a:headEnd type="none" w="sm" len="sm"/>
              <a:tailEnd type="none" w="sm" len="sm"/>
            </a:ln>
            <a:effectLst/>
          </p:spPr>
          <p:txBody>
            <a:bodyPr wrap="none" anchor="ctr"/>
            <a:lstStyle/>
            <a:p>
              <a:endParaRPr lang="ru-RU"/>
            </a:p>
          </p:txBody>
        </p:sp>
      </p:grpSp>
      <p:sp>
        <p:nvSpPr>
          <p:cNvPr id="1087" name="Line 63"/>
          <p:cNvSpPr>
            <a:spLocks noChangeShapeType="1"/>
          </p:cNvSpPr>
          <p:nvPr/>
        </p:nvSpPr>
        <p:spPr bwMode="gray">
          <a:xfrm flipH="1">
            <a:off x="-12700" y="712788"/>
            <a:ext cx="2339975"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88" name="Line 64"/>
          <p:cNvSpPr>
            <a:spLocks noChangeShapeType="1"/>
          </p:cNvSpPr>
          <p:nvPr/>
        </p:nvSpPr>
        <p:spPr bwMode="gray">
          <a:xfrm flipH="1">
            <a:off x="-12700" y="712788"/>
            <a:ext cx="2339975" cy="34925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89" name="Line 65"/>
          <p:cNvSpPr>
            <a:spLocks noChangeShapeType="1"/>
          </p:cNvSpPr>
          <p:nvPr/>
        </p:nvSpPr>
        <p:spPr bwMode="gray">
          <a:xfrm flipH="1">
            <a:off x="-12700" y="692150"/>
            <a:ext cx="2339975" cy="19685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90" name="Line 66"/>
          <p:cNvSpPr>
            <a:spLocks noChangeShapeType="1"/>
          </p:cNvSpPr>
          <p:nvPr/>
        </p:nvSpPr>
        <p:spPr bwMode="gray">
          <a:xfrm>
            <a:off x="-12700" y="765175"/>
            <a:ext cx="9144000" cy="0"/>
          </a:xfrm>
          <a:prstGeom prst="line">
            <a:avLst/>
          </a:prstGeom>
          <a:noFill/>
          <a:ln w="3175">
            <a:solidFill>
              <a:srgbClr val="FFFFFF"/>
            </a:solidFill>
            <a:round/>
            <a:headEnd type="none" w="sm" len="sm"/>
            <a:tailEnd type="none" w="sm" len="sm"/>
          </a:ln>
          <a:effectLst/>
        </p:spPr>
        <p:txBody>
          <a:bodyPr wrap="none" anchor="ctr"/>
          <a:lstStyle/>
          <a:p>
            <a:endParaRPr lang="ru-RU"/>
          </a:p>
        </p:txBody>
      </p:sp>
      <p:sp>
        <p:nvSpPr>
          <p:cNvPr id="1091" name="Freeform 67"/>
          <p:cNvSpPr>
            <a:spLocks/>
          </p:cNvSpPr>
          <p:nvPr/>
        </p:nvSpPr>
        <p:spPr bwMode="gray">
          <a:xfrm>
            <a:off x="-12700" y="0"/>
            <a:ext cx="9156700" cy="1600200"/>
          </a:xfrm>
          <a:custGeom>
            <a:avLst/>
            <a:gdLst/>
            <a:ahLst/>
            <a:cxnLst>
              <a:cxn ang="0">
                <a:pos x="0" y="0"/>
              </a:cxn>
              <a:cxn ang="0">
                <a:pos x="0" y="688"/>
              </a:cxn>
              <a:cxn ang="0">
                <a:pos x="2008" y="492"/>
              </a:cxn>
              <a:cxn ang="0">
                <a:pos x="5768" y="1008"/>
              </a:cxn>
              <a:cxn ang="0">
                <a:pos x="5768" y="0"/>
              </a:cxn>
              <a:cxn ang="0">
                <a:pos x="0" y="0"/>
              </a:cxn>
            </a:cxnLst>
            <a:rect l="0" t="0" r="r" b="b"/>
            <a:pathLst>
              <a:path w="5768" h="1008">
                <a:moveTo>
                  <a:pt x="0" y="0"/>
                </a:moveTo>
                <a:lnTo>
                  <a:pt x="0" y="688"/>
                </a:lnTo>
                <a:cubicBezTo>
                  <a:pt x="72" y="682"/>
                  <a:pt x="776" y="535"/>
                  <a:pt x="2008" y="492"/>
                </a:cubicBezTo>
                <a:cubicBezTo>
                  <a:pt x="3240" y="449"/>
                  <a:pt x="4792" y="608"/>
                  <a:pt x="5768" y="1008"/>
                </a:cubicBezTo>
                <a:lnTo>
                  <a:pt x="5768" y="0"/>
                </a:lnTo>
                <a:lnTo>
                  <a:pt x="0" y="0"/>
                </a:lnTo>
                <a:close/>
              </a:path>
            </a:pathLst>
          </a:custGeom>
          <a:gradFill rotWithShape="1">
            <a:gsLst>
              <a:gs pos="0">
                <a:schemeClr val="hlink"/>
              </a:gs>
              <a:gs pos="100000">
                <a:schemeClr val="hlink">
                  <a:gamma/>
                  <a:shade val="63529"/>
                  <a:invGamma/>
                </a:schemeClr>
              </a:gs>
            </a:gsLst>
            <a:lin ang="0" scaled="1"/>
          </a:gradFill>
          <a:ln w="9525">
            <a:noFill/>
            <a:round/>
            <a:headEnd/>
            <a:tailEnd/>
          </a:ln>
          <a:effectLst/>
        </p:spPr>
        <p:txBody>
          <a:bodyPr/>
          <a:lstStyle/>
          <a:p>
            <a:endParaRPr lang="ru-RU"/>
          </a:p>
        </p:txBody>
      </p:sp>
      <p:sp>
        <p:nvSpPr>
          <p:cNvPr id="1092" name="Freeform 68"/>
          <p:cNvSpPr>
            <a:spLocks/>
          </p:cNvSpPr>
          <p:nvPr/>
        </p:nvSpPr>
        <p:spPr bwMode="gray">
          <a:xfrm>
            <a:off x="-12700" y="-12700"/>
            <a:ext cx="9156700" cy="1354138"/>
          </a:xfrm>
          <a:custGeom>
            <a:avLst/>
            <a:gdLst/>
            <a:ahLst/>
            <a:cxnLst>
              <a:cxn ang="0">
                <a:pos x="0" y="0"/>
              </a:cxn>
              <a:cxn ang="0">
                <a:pos x="0" y="767"/>
              </a:cxn>
              <a:cxn ang="0">
                <a:pos x="2104" y="448"/>
              </a:cxn>
              <a:cxn ang="0">
                <a:pos x="5768" y="848"/>
              </a:cxn>
              <a:cxn ang="0">
                <a:pos x="5760" y="8"/>
              </a:cxn>
              <a:cxn ang="0">
                <a:pos x="0" y="0"/>
              </a:cxn>
            </a:cxnLst>
            <a:rect l="0" t="0" r="r" b="b"/>
            <a:pathLst>
              <a:path w="5768" h="848">
                <a:moveTo>
                  <a:pt x="0" y="0"/>
                </a:moveTo>
                <a:lnTo>
                  <a:pt x="0" y="767"/>
                </a:lnTo>
                <a:cubicBezTo>
                  <a:pt x="72" y="760"/>
                  <a:pt x="879" y="496"/>
                  <a:pt x="2104" y="448"/>
                </a:cubicBezTo>
                <a:cubicBezTo>
                  <a:pt x="3330" y="401"/>
                  <a:pt x="4792" y="472"/>
                  <a:pt x="5768" y="848"/>
                </a:cubicBezTo>
                <a:lnTo>
                  <a:pt x="5760" y="8"/>
                </a:lnTo>
                <a:lnTo>
                  <a:pt x="0" y="0"/>
                </a:lnTo>
                <a:close/>
              </a:path>
            </a:pathLst>
          </a:custGeom>
          <a:gradFill rotWithShape="1">
            <a:gsLst>
              <a:gs pos="0">
                <a:schemeClr val="hlink">
                  <a:gamma/>
                  <a:shade val="63529"/>
                  <a:invGamma/>
                </a:schemeClr>
              </a:gs>
              <a:gs pos="100000">
                <a:schemeClr val="hlink"/>
              </a:gs>
            </a:gsLst>
            <a:lin ang="0" scaled="1"/>
          </a:gradFill>
          <a:ln w="9525">
            <a:noFill/>
            <a:round/>
            <a:headEnd/>
            <a:tailEnd/>
          </a:ln>
          <a:effectLst/>
        </p:spPr>
        <p:txBody>
          <a:bodyPr/>
          <a:lstStyle/>
          <a:p>
            <a:endParaRPr lang="ru-RU"/>
          </a:p>
        </p:txBody>
      </p:sp>
      <p:pic>
        <p:nvPicPr>
          <p:cNvPr id="1093" name="Picture 69" descr="figure07_o copy"/>
          <p:cNvPicPr>
            <a:picLocks noChangeAspect="1" noChangeArrowheads="1"/>
          </p:cNvPicPr>
          <p:nvPr/>
        </p:nvPicPr>
        <p:blipFill>
          <a:blip r:embed="rId13" cstate="print"/>
          <a:srcRect/>
          <a:stretch>
            <a:fillRect/>
          </a:stretch>
        </p:blipFill>
        <p:spPr bwMode="gray">
          <a:xfrm>
            <a:off x="600075" y="115888"/>
            <a:ext cx="1079500" cy="792162"/>
          </a:xfrm>
          <a:prstGeom prst="rect">
            <a:avLst/>
          </a:prstGeom>
          <a:noFill/>
        </p:spPr>
      </p:pic>
      <p:pic>
        <p:nvPicPr>
          <p:cNvPr id="1094" name="Picture 70" descr="figure07_b"/>
          <p:cNvPicPr>
            <a:picLocks noChangeAspect="1" noChangeArrowheads="1"/>
          </p:cNvPicPr>
          <p:nvPr/>
        </p:nvPicPr>
        <p:blipFill>
          <a:blip r:embed="rId14" cstate="print"/>
          <a:srcRect/>
          <a:stretch>
            <a:fillRect/>
          </a:stretch>
        </p:blipFill>
        <p:spPr bwMode="gray">
          <a:xfrm>
            <a:off x="-12700" y="333375"/>
            <a:ext cx="1439863" cy="1203325"/>
          </a:xfrm>
          <a:prstGeom prst="rect">
            <a:avLst/>
          </a:prstGeom>
          <a:noFill/>
        </p:spPr>
      </p:pic>
      <p:pic>
        <p:nvPicPr>
          <p:cNvPr id="1095" name="Picture 71" descr="figure07_g"/>
          <p:cNvPicPr>
            <a:picLocks noChangeAspect="1" noChangeArrowheads="1"/>
          </p:cNvPicPr>
          <p:nvPr/>
        </p:nvPicPr>
        <p:blipFill>
          <a:blip r:embed="rId15" cstate="print"/>
          <a:srcRect/>
          <a:stretch>
            <a:fillRect/>
          </a:stretch>
        </p:blipFill>
        <p:spPr bwMode="gray">
          <a:xfrm>
            <a:off x="1174750" y="404813"/>
            <a:ext cx="649288" cy="542925"/>
          </a:xfrm>
          <a:prstGeom prst="rect">
            <a:avLst/>
          </a:prstGeom>
          <a:noFill/>
        </p:spPr>
      </p:pic>
      <p:sp>
        <p:nvSpPr>
          <p:cNvPr id="1027" name="Rectangle 3"/>
          <p:cNvSpPr>
            <a:spLocks noGrp="1" noChangeArrowheads="1"/>
          </p:cNvSpPr>
          <p:nvPr>
            <p:ph type="body" idx="1"/>
          </p:nvPr>
        </p:nvSpPr>
        <p:spPr bwMode="auto">
          <a:xfrm>
            <a:off x="776288" y="1347788"/>
            <a:ext cx="7758112" cy="4914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42937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29375"/>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2937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6CA7F41-767B-4954-B0B2-49B2AEF6AA2E}" type="slidenum">
              <a:rPr lang="en-US"/>
              <a:pPr/>
              <a:t>‹#›</a:t>
            </a:fld>
            <a:endParaRPr lang="en-US"/>
          </a:p>
        </p:txBody>
      </p:sp>
      <p:sp>
        <p:nvSpPr>
          <p:cNvPr id="1026" name="Rectangle 2"/>
          <p:cNvSpPr>
            <a:spLocks noGrp="1" noChangeArrowheads="1"/>
          </p:cNvSpPr>
          <p:nvPr>
            <p:ph type="title"/>
          </p:nvPr>
        </p:nvSpPr>
        <p:spPr bwMode="white">
          <a:xfrm>
            <a:off x="1485900" y="20955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200" b="1">
          <a:solidFill>
            <a:srgbClr val="FFFFFF"/>
          </a:solidFill>
          <a:latin typeface="+mj-lt"/>
          <a:ea typeface="+mj-ea"/>
          <a:cs typeface="+mj-cs"/>
        </a:defRPr>
      </a:lvl1pPr>
      <a:lvl2pPr algn="ctr" rtl="0" eaLnBrk="1" fontAlgn="base" hangingPunct="1">
        <a:spcBef>
          <a:spcPct val="0"/>
        </a:spcBef>
        <a:spcAft>
          <a:spcPct val="0"/>
        </a:spcAft>
        <a:defRPr sz="3200" b="1">
          <a:solidFill>
            <a:srgbClr val="FFFFFF"/>
          </a:solidFill>
          <a:latin typeface="Verdana" pitchFamily="34" charset="0"/>
        </a:defRPr>
      </a:lvl2pPr>
      <a:lvl3pPr algn="ctr" rtl="0" eaLnBrk="1" fontAlgn="base" hangingPunct="1">
        <a:spcBef>
          <a:spcPct val="0"/>
        </a:spcBef>
        <a:spcAft>
          <a:spcPct val="0"/>
        </a:spcAft>
        <a:defRPr sz="3200" b="1">
          <a:solidFill>
            <a:srgbClr val="FFFFFF"/>
          </a:solidFill>
          <a:latin typeface="Verdana" pitchFamily="34" charset="0"/>
        </a:defRPr>
      </a:lvl3pPr>
      <a:lvl4pPr algn="ctr" rtl="0" eaLnBrk="1" fontAlgn="base" hangingPunct="1">
        <a:spcBef>
          <a:spcPct val="0"/>
        </a:spcBef>
        <a:spcAft>
          <a:spcPct val="0"/>
        </a:spcAft>
        <a:defRPr sz="3200" b="1">
          <a:solidFill>
            <a:srgbClr val="FFFFFF"/>
          </a:solidFill>
          <a:latin typeface="Verdana" pitchFamily="34" charset="0"/>
        </a:defRPr>
      </a:lvl4pPr>
      <a:lvl5pPr algn="ctr" rtl="0" eaLnBrk="1" fontAlgn="base" hangingPunct="1">
        <a:spcBef>
          <a:spcPct val="0"/>
        </a:spcBef>
        <a:spcAft>
          <a:spcPct val="0"/>
        </a:spcAft>
        <a:defRPr sz="3200" b="1">
          <a:solidFill>
            <a:srgbClr val="FFFFFF"/>
          </a:solidFill>
          <a:latin typeface="Verdana" pitchFamily="34" charset="0"/>
        </a:defRPr>
      </a:lvl5pPr>
      <a:lvl6pPr marL="457200" algn="ctr" rtl="0" eaLnBrk="1" fontAlgn="base" hangingPunct="1">
        <a:spcBef>
          <a:spcPct val="0"/>
        </a:spcBef>
        <a:spcAft>
          <a:spcPct val="0"/>
        </a:spcAft>
        <a:defRPr sz="3200" b="1">
          <a:solidFill>
            <a:srgbClr val="FFFFFF"/>
          </a:solidFill>
          <a:latin typeface="Verdana" pitchFamily="34" charset="0"/>
        </a:defRPr>
      </a:lvl6pPr>
      <a:lvl7pPr marL="914400" algn="ctr" rtl="0" eaLnBrk="1" fontAlgn="base" hangingPunct="1">
        <a:spcBef>
          <a:spcPct val="0"/>
        </a:spcBef>
        <a:spcAft>
          <a:spcPct val="0"/>
        </a:spcAft>
        <a:defRPr sz="3200" b="1">
          <a:solidFill>
            <a:srgbClr val="FFFFFF"/>
          </a:solidFill>
          <a:latin typeface="Verdana" pitchFamily="34" charset="0"/>
        </a:defRPr>
      </a:lvl7pPr>
      <a:lvl8pPr marL="1371600" algn="ctr" rtl="0" eaLnBrk="1" fontAlgn="base" hangingPunct="1">
        <a:spcBef>
          <a:spcPct val="0"/>
        </a:spcBef>
        <a:spcAft>
          <a:spcPct val="0"/>
        </a:spcAft>
        <a:defRPr sz="3200" b="1">
          <a:solidFill>
            <a:srgbClr val="FFFFFF"/>
          </a:solidFill>
          <a:latin typeface="Verdana" pitchFamily="34" charset="0"/>
        </a:defRPr>
      </a:lvl8pPr>
      <a:lvl9pPr marL="1828800" algn="ctr" rtl="0" eaLnBrk="1" fontAlgn="base" hangingPunct="1">
        <a:spcBef>
          <a:spcPct val="0"/>
        </a:spcBef>
        <a:spcAft>
          <a:spcPct val="0"/>
        </a:spcAft>
        <a:defRPr sz="3200" b="1">
          <a:solidFill>
            <a:srgbClr val="FFFFFF"/>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hyperlink" Target="https://infourok.ru/doklad-po-temeprimenenie-keys-tehnologii-naurokah-matematiki-783272.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571472" y="1928802"/>
            <a:ext cx="7056438" cy="1219200"/>
          </a:xfrm>
        </p:spPr>
        <p:txBody>
          <a:bodyPr/>
          <a:lstStyle/>
          <a:p>
            <a:pPr algn="ctr"/>
            <a:r>
              <a:rPr lang="ru-RU" sz="2800" dirty="0" smtClean="0"/>
              <a:t>Современные педагогические технологии в практике учителя математики.</a:t>
            </a:r>
            <a:endParaRPr lang="ru-RU" sz="2800" dirty="0"/>
          </a:p>
        </p:txBody>
      </p:sp>
      <p:sp>
        <p:nvSpPr>
          <p:cNvPr id="2057" name="Rectangle 9"/>
          <p:cNvSpPr>
            <a:spLocks noGrp="1" noChangeArrowheads="1"/>
          </p:cNvSpPr>
          <p:nvPr>
            <p:ph type="subTitle" idx="1"/>
          </p:nvPr>
        </p:nvSpPr>
        <p:spPr>
          <a:xfrm>
            <a:off x="642910" y="5357826"/>
            <a:ext cx="5472113" cy="928694"/>
          </a:xfrm>
        </p:spPr>
        <p:txBody>
          <a:bodyPr/>
          <a:lstStyle/>
          <a:p>
            <a:pPr algn="ctr"/>
            <a:r>
              <a:rPr lang="ru-RU" sz="1400" dirty="0" smtClean="0">
                <a:solidFill>
                  <a:schemeClr val="tx1">
                    <a:lumMod val="75000"/>
                  </a:schemeClr>
                </a:solidFill>
              </a:rPr>
              <a:t>МБОУ «</a:t>
            </a:r>
            <a:r>
              <a:rPr lang="ru-RU" sz="1400" dirty="0" err="1" smtClean="0">
                <a:solidFill>
                  <a:schemeClr val="tx1">
                    <a:lumMod val="75000"/>
                  </a:schemeClr>
                </a:solidFill>
              </a:rPr>
              <a:t>Селивановская</a:t>
            </a:r>
            <a:r>
              <a:rPr lang="ru-RU" sz="1400" dirty="0" smtClean="0">
                <a:solidFill>
                  <a:schemeClr val="tx1">
                    <a:lumMod val="75000"/>
                  </a:schemeClr>
                </a:solidFill>
              </a:rPr>
              <a:t> средняя школа № 28-Центр образования с. </a:t>
            </a:r>
            <a:r>
              <a:rPr lang="ru-RU" sz="1400" dirty="0" err="1" smtClean="0">
                <a:solidFill>
                  <a:schemeClr val="tx1">
                    <a:lumMod val="75000"/>
                  </a:schemeClr>
                </a:solidFill>
              </a:rPr>
              <a:t>Селиваново</a:t>
            </a:r>
            <a:r>
              <a:rPr lang="ru-RU" sz="1400" dirty="0" smtClean="0">
                <a:solidFill>
                  <a:schemeClr val="tx1">
                    <a:lumMod val="75000"/>
                  </a:schemeClr>
                </a:solidFill>
              </a:rPr>
              <a:t>.</a:t>
            </a:r>
          </a:p>
          <a:p>
            <a:pPr algn="ctr"/>
            <a:r>
              <a:rPr lang="ru-RU" sz="1400" dirty="0" smtClean="0">
                <a:solidFill>
                  <a:schemeClr val="tx1">
                    <a:lumMod val="75000"/>
                  </a:schemeClr>
                </a:solidFill>
              </a:rPr>
              <a:t>учитель математики Петрушина Н.М.</a:t>
            </a:r>
            <a:endParaRPr lang="ru-RU" sz="14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ru-RU"/>
          </a:p>
        </p:txBody>
      </p:sp>
      <p:sp>
        <p:nvSpPr>
          <p:cNvPr id="129027" name="Rectangle 3"/>
          <p:cNvSpPr>
            <a:spLocks noGrp="1" noChangeArrowheads="1"/>
          </p:cNvSpPr>
          <p:nvPr>
            <p:ph type="title"/>
          </p:nvPr>
        </p:nvSpPr>
        <p:spPr>
          <a:xfrm>
            <a:off x="1979613" y="188913"/>
            <a:ext cx="6769100" cy="563562"/>
          </a:xfrm>
        </p:spPr>
        <p:txBody>
          <a:bodyPr/>
          <a:lstStyle/>
          <a:p>
            <a:r>
              <a:rPr lang="ru-RU" sz="2400" dirty="0" smtClean="0">
                <a:latin typeface="Arial Black" pitchFamily="34" charset="0"/>
              </a:rPr>
              <a:t>Кейс 2 (обучающий, 8 класс).</a:t>
            </a:r>
            <a:endParaRPr lang="ru-RU" sz="2400" dirty="0"/>
          </a:p>
        </p:txBody>
      </p:sp>
      <p:sp>
        <p:nvSpPr>
          <p:cNvPr id="129028" name="Rectangle 4"/>
          <p:cNvSpPr>
            <a:spLocks noGrp="1" noChangeArrowheads="1"/>
          </p:cNvSpPr>
          <p:nvPr>
            <p:ph type="body" idx="1"/>
          </p:nvPr>
        </p:nvSpPr>
        <p:spPr>
          <a:xfrm>
            <a:off x="428596" y="1357298"/>
            <a:ext cx="8353425" cy="4824412"/>
          </a:xfrm>
        </p:spPr>
        <p:txBody>
          <a:bodyPr/>
          <a:lstStyle/>
          <a:p>
            <a:pPr>
              <a:buNone/>
            </a:pPr>
            <a:r>
              <a:rPr lang="ru-RU" sz="1400" dirty="0" smtClean="0">
                <a:latin typeface="Arial Black" pitchFamily="34" charset="0"/>
              </a:rPr>
              <a:t>Любознательный Матвей едет в поезде № 5 к своей бабушке Татьяне и играет с секундомером. При этом:</a:t>
            </a:r>
          </a:p>
          <a:p>
            <a:pPr>
              <a:buNone/>
            </a:pPr>
            <a:r>
              <a:rPr lang="ru-RU" sz="1400" dirty="0" smtClean="0">
                <a:latin typeface="Arial Black" pitchFamily="34" charset="0"/>
              </a:rPr>
              <a:t>1. Он замечает, что поезд № 5 проходит мимо светофора за 5 секунд, а мимо платформы длиной 150 м – за 15 секунд. С какой скоростью едет поезд?</a:t>
            </a:r>
          </a:p>
          <a:p>
            <a:pPr>
              <a:buNone/>
            </a:pPr>
            <a:r>
              <a:rPr lang="ru-RU" sz="1400" dirty="0" smtClean="0">
                <a:latin typeface="Arial Black" pitchFamily="34" charset="0"/>
              </a:rPr>
              <a:t>2. Матвей смотрит в окно поезда и видит, что встречный поезд проходит мимо его окна в течение 6 секунд. Какова скорость этого поезда, если его длина равна 120 м?</a:t>
            </a:r>
          </a:p>
          <a:p>
            <a:pPr>
              <a:buNone/>
            </a:pPr>
            <a:r>
              <a:rPr lang="ru-RU" sz="1400" dirty="0" smtClean="0">
                <a:latin typeface="Arial Black" pitchFamily="34" charset="0"/>
              </a:rPr>
              <a:t>3. На подходе к крупному городу их начинает обгонять скорый поезд, идущий со скоростью 90 км/ч. Матвею интересно, через какое время скорый поезд перегонит поезд № 5, если известно, что длина скорого поезда такая же, как и поезда № 5?</a:t>
            </a:r>
          </a:p>
          <a:p>
            <a:pPr>
              <a:buNone/>
            </a:pPr>
            <a:r>
              <a:rPr lang="ru-RU" sz="1400" dirty="0" smtClean="0">
                <a:latin typeface="Arial Black" pitchFamily="34" charset="0"/>
              </a:rPr>
              <a:t>4. Не доезжая до моста через реку, поезд № 5 дал длинный гудок. Позже из разговоров Матвей узнал, что в этот момент на мосту был человек, который уже прошел ⅜ длины моста. Если бы этот человек побежал обратно, то встретился бы с поездом в начале моста. Но он побежал вперед и, хотя поезд нагнал его в конце моста, человек успел спрыгнуть с насыпи. С какой скоростью бежал этот человек?</a:t>
            </a:r>
            <a:endParaRPr lang="ru-RU" sz="1400" dirty="0">
              <a:latin typeface="Arial Black" pitchFamily="34" charset="0"/>
            </a:endParaRPr>
          </a:p>
        </p:txBody>
      </p:sp>
      <p:pic>
        <p:nvPicPr>
          <p:cNvPr id="9218" name="Picture 2" descr="http://img1.stavropolye.tv/9873165eb9a59e7a6169544b2f0bf20a.jpeg"/>
          <p:cNvPicPr>
            <a:picLocks noChangeAspect="1" noChangeArrowheads="1"/>
          </p:cNvPicPr>
          <p:nvPr/>
        </p:nvPicPr>
        <p:blipFill>
          <a:blip r:embed="rId2" cstate="print"/>
          <a:srcRect/>
          <a:stretch>
            <a:fillRect/>
          </a:stretch>
        </p:blipFill>
        <p:spPr bwMode="auto">
          <a:xfrm>
            <a:off x="6000760" y="5286388"/>
            <a:ext cx="1714452" cy="1137253"/>
          </a:xfrm>
          <a:prstGeom prst="rect">
            <a:avLst/>
          </a:prstGeom>
          <a:noFill/>
        </p:spPr>
      </p:pic>
      <p:pic>
        <p:nvPicPr>
          <p:cNvPr id="9220" name="Picture 4" descr="http://jesda.com/wp-content/uploads/2012/03/wpid-running-after-the-train1-2012-03-20-02-11.jpg"/>
          <p:cNvPicPr>
            <a:picLocks noChangeAspect="1" noChangeArrowheads="1"/>
          </p:cNvPicPr>
          <p:nvPr/>
        </p:nvPicPr>
        <p:blipFill>
          <a:blip r:embed="rId3" cstate="print"/>
          <a:srcRect/>
          <a:stretch>
            <a:fillRect/>
          </a:stretch>
        </p:blipFill>
        <p:spPr bwMode="auto">
          <a:xfrm>
            <a:off x="642910" y="5357826"/>
            <a:ext cx="2301684" cy="121619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ru-RU"/>
          </a:p>
        </p:txBody>
      </p:sp>
      <p:sp>
        <p:nvSpPr>
          <p:cNvPr id="125955" name="Rectangle 3"/>
          <p:cNvSpPr>
            <a:spLocks noGrp="1" noChangeArrowheads="1"/>
          </p:cNvSpPr>
          <p:nvPr>
            <p:ph type="title"/>
          </p:nvPr>
        </p:nvSpPr>
        <p:spPr>
          <a:xfrm>
            <a:off x="1357290" y="285728"/>
            <a:ext cx="7412042" cy="563562"/>
          </a:xfrm>
        </p:spPr>
        <p:txBody>
          <a:bodyPr/>
          <a:lstStyle/>
          <a:p>
            <a:r>
              <a:rPr lang="ru-RU" sz="2400" dirty="0" smtClean="0">
                <a:latin typeface="Arial Black" pitchFamily="34" charset="0"/>
              </a:rPr>
              <a:t>Кейс 3(исследовательский, 10 класс).</a:t>
            </a:r>
            <a:br>
              <a:rPr lang="ru-RU" sz="2400" dirty="0" smtClean="0">
                <a:latin typeface="Arial Black" pitchFamily="34" charset="0"/>
              </a:rPr>
            </a:br>
            <a:endParaRPr lang="ru-RU" sz="2400" dirty="0">
              <a:latin typeface="Arial Black" pitchFamily="34" charset="0"/>
            </a:endParaRPr>
          </a:p>
        </p:txBody>
      </p:sp>
      <p:sp>
        <p:nvSpPr>
          <p:cNvPr id="125956" name="Rectangle 4"/>
          <p:cNvSpPr>
            <a:spLocks noGrp="1" noChangeArrowheads="1"/>
          </p:cNvSpPr>
          <p:nvPr>
            <p:ph type="body" idx="1"/>
          </p:nvPr>
        </p:nvSpPr>
        <p:spPr>
          <a:xfrm>
            <a:off x="395288" y="1773238"/>
            <a:ext cx="8353425" cy="2584456"/>
          </a:xfrm>
        </p:spPr>
        <p:txBody>
          <a:bodyPr/>
          <a:lstStyle/>
          <a:p>
            <a:r>
              <a:rPr lang="ru-RU" sz="1600" dirty="0" smtClean="0">
                <a:latin typeface="Arial Black" pitchFamily="34" charset="0"/>
              </a:rPr>
              <a:t>Для пополнения школьной коллекции многогранников нужно изготовить из картона икосаэдр (додекаэдр) такого размера, чтобы максимальная длина отрезков, помещающихся внутри него, равнялась 20 см. Используя различные источники информации, постройте модели этого икосаэдра (додекаэдра) разными способами. Какое максимальное количество таких икосаэдров (додекаэдров) можно поместить в прямоугольную коробку размером 40 ´ 40 ´ 60 см или коробку цилиндрической формы с радиусом основания 50 см и высотой 60 см?</a:t>
            </a:r>
            <a:endParaRPr lang="ru-RU" sz="1600" dirty="0">
              <a:latin typeface="Arial Black" pitchFamily="34" charset="0"/>
            </a:endParaRPr>
          </a:p>
        </p:txBody>
      </p:sp>
      <p:pic>
        <p:nvPicPr>
          <p:cNvPr id="8194" name="Picture 2" descr="https://cknow.ru/uploads/posts/2017-07/1500230722_zeroth_stellation_of_icosahedron.png"/>
          <p:cNvPicPr>
            <a:picLocks noChangeAspect="1" noChangeArrowheads="1"/>
          </p:cNvPicPr>
          <p:nvPr/>
        </p:nvPicPr>
        <p:blipFill>
          <a:blip r:embed="rId2" cstate="print"/>
          <a:srcRect/>
          <a:stretch>
            <a:fillRect/>
          </a:stretch>
        </p:blipFill>
        <p:spPr bwMode="auto">
          <a:xfrm>
            <a:off x="3071802" y="4214818"/>
            <a:ext cx="1214446" cy="1214446"/>
          </a:xfrm>
          <a:prstGeom prst="rect">
            <a:avLst/>
          </a:prstGeom>
          <a:noFill/>
        </p:spPr>
      </p:pic>
      <p:pic>
        <p:nvPicPr>
          <p:cNvPr id="8196" name="Picture 4" descr="https://cdn.sima-land.ru/items/1647181/0/700-nw.jpg"/>
          <p:cNvPicPr>
            <a:picLocks noChangeAspect="1" noChangeArrowheads="1"/>
          </p:cNvPicPr>
          <p:nvPr/>
        </p:nvPicPr>
        <p:blipFill>
          <a:blip r:embed="rId3" cstate="print"/>
          <a:srcRect l="7500" t="17143" r="8928" b="19642"/>
          <a:stretch>
            <a:fillRect/>
          </a:stretch>
        </p:blipFill>
        <p:spPr bwMode="auto">
          <a:xfrm>
            <a:off x="6143636" y="4143380"/>
            <a:ext cx="2549973" cy="1928826"/>
          </a:xfrm>
          <a:prstGeom prst="rect">
            <a:avLst/>
          </a:prstGeom>
          <a:noFill/>
        </p:spPr>
      </p:pic>
      <p:pic>
        <p:nvPicPr>
          <p:cNvPr id="8198" name="Picture 6" descr="http://estetis.ru/files/core/993_image.jpg"/>
          <p:cNvPicPr>
            <a:picLocks noChangeAspect="1" noChangeArrowheads="1"/>
          </p:cNvPicPr>
          <p:nvPr/>
        </p:nvPicPr>
        <p:blipFill>
          <a:blip r:embed="rId4" cstate="print"/>
          <a:srcRect/>
          <a:stretch>
            <a:fillRect/>
          </a:stretch>
        </p:blipFill>
        <p:spPr bwMode="auto">
          <a:xfrm>
            <a:off x="428596" y="4357694"/>
            <a:ext cx="2405019" cy="1803764"/>
          </a:xfrm>
          <a:prstGeom prst="rect">
            <a:avLst/>
          </a:prstGeom>
          <a:noFill/>
        </p:spPr>
      </p:pic>
      <p:pic>
        <p:nvPicPr>
          <p:cNvPr id="8200" name="Picture 8" descr="https://otvet.imgsmail.ru/download/f02db3d21b3af89e917e681988c98947_i-861.jpg"/>
          <p:cNvPicPr>
            <a:picLocks noChangeAspect="1" noChangeArrowheads="1"/>
          </p:cNvPicPr>
          <p:nvPr/>
        </p:nvPicPr>
        <p:blipFill>
          <a:blip r:embed="rId5" cstate="print"/>
          <a:srcRect/>
          <a:stretch>
            <a:fillRect/>
          </a:stretch>
        </p:blipFill>
        <p:spPr bwMode="auto">
          <a:xfrm>
            <a:off x="4578328" y="5286388"/>
            <a:ext cx="1268685" cy="124119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ru-RU"/>
          </a:p>
        </p:txBody>
      </p:sp>
      <p:sp>
        <p:nvSpPr>
          <p:cNvPr id="5" name="Прямоугольник 4"/>
          <p:cNvSpPr/>
          <p:nvPr/>
        </p:nvSpPr>
        <p:spPr>
          <a:xfrm>
            <a:off x="857224" y="1071546"/>
            <a:ext cx="6858048" cy="4893647"/>
          </a:xfrm>
          <a:prstGeom prst="rect">
            <a:avLst/>
          </a:prstGeom>
        </p:spPr>
        <p:txBody>
          <a:bodyPr wrap="square">
            <a:spAutoFit/>
          </a:bodyPr>
          <a:lstStyle/>
          <a:p>
            <a:r>
              <a:rPr lang="ru-RU" b="1" dirty="0" smtClean="0">
                <a:solidFill>
                  <a:srgbClr val="0070C0"/>
                </a:solidFill>
                <a:latin typeface="Arial Black" pitchFamily="34" charset="0"/>
              </a:rPr>
              <a:t>      </a:t>
            </a:r>
            <a:r>
              <a:rPr lang="ru-RU" sz="2400" b="1" u="sng" dirty="0" smtClean="0">
                <a:solidFill>
                  <a:srgbClr val="0070C0"/>
                </a:solidFill>
                <a:latin typeface="Arial Black" pitchFamily="34" charset="0"/>
              </a:rPr>
              <a:t>  </a:t>
            </a:r>
            <a:endParaRPr lang="ru-RU" sz="2400" u="sng" dirty="0" smtClean="0">
              <a:solidFill>
                <a:srgbClr val="0070C0"/>
              </a:solidFill>
              <a:latin typeface="Arial Black" pitchFamily="34" charset="0"/>
            </a:endParaRPr>
          </a:p>
          <a:p>
            <a:endParaRPr lang="ru-RU" dirty="0" smtClean="0">
              <a:solidFill>
                <a:srgbClr val="0070C0"/>
              </a:solidFill>
              <a:latin typeface="Arial Black" pitchFamily="34" charset="0"/>
            </a:endParaRPr>
          </a:p>
          <a:p>
            <a:pPr>
              <a:buFont typeface="Arial" pitchFamily="34" charset="0"/>
              <a:buChar char="•"/>
            </a:pPr>
            <a:r>
              <a:rPr lang="ru-RU" dirty="0" smtClean="0">
                <a:latin typeface="Arial Black" pitchFamily="34" charset="0"/>
              </a:rPr>
              <a:t> требуют незначительных временных затрат ,</a:t>
            </a:r>
          </a:p>
          <a:p>
            <a:endParaRPr lang="ru-RU" dirty="0" smtClean="0">
              <a:latin typeface="Arial Black" pitchFamily="34" charset="0"/>
            </a:endParaRPr>
          </a:p>
          <a:p>
            <a:pPr>
              <a:buFont typeface="Arial" pitchFamily="34" charset="0"/>
              <a:buChar char="•"/>
            </a:pPr>
            <a:r>
              <a:rPr lang="ru-RU" dirty="0" smtClean="0">
                <a:latin typeface="Arial Black" pitchFamily="34" charset="0"/>
              </a:rPr>
              <a:t>их можно предлагать для решения в классе или задавать на дом. </a:t>
            </a:r>
          </a:p>
          <a:p>
            <a:endParaRPr lang="ru-RU" dirty="0" smtClean="0">
              <a:latin typeface="Arial Black" pitchFamily="34" charset="0"/>
            </a:endParaRPr>
          </a:p>
          <a:p>
            <a:r>
              <a:rPr lang="ru-RU" dirty="0" smtClean="0">
                <a:solidFill>
                  <a:srgbClr val="0070C0"/>
                </a:solidFill>
                <a:latin typeface="Arial Black" pitchFamily="34" charset="0"/>
              </a:rPr>
              <a:t>Проверка этих заданий может осуществляться </a:t>
            </a:r>
          </a:p>
          <a:p>
            <a:pPr marL="342900" indent="-342900">
              <a:buFont typeface="+mj-lt"/>
              <a:buAutoNum type="arabicPeriod"/>
            </a:pPr>
            <a:r>
              <a:rPr lang="ru-RU" dirty="0" smtClean="0">
                <a:latin typeface="Arial Black" pitchFamily="34" charset="0"/>
              </a:rPr>
              <a:t>путем фронтального обсуждения решения со всеми учащимися класса с выделением алгоритма действий и проверкой промежуточных ответов;</a:t>
            </a:r>
          </a:p>
          <a:p>
            <a:pPr marL="342900" indent="-342900">
              <a:buFont typeface="+mj-lt"/>
              <a:buAutoNum type="arabicPeriod"/>
            </a:pPr>
            <a:r>
              <a:rPr lang="ru-RU" dirty="0" smtClean="0">
                <a:latin typeface="Arial Black" pitchFamily="34" charset="0"/>
              </a:rPr>
              <a:t> в ходе обсуждения учащимися полученных индивидуальных решений в мини-группах по 2–4 человека с последующим итоговым выступлением представителя группы перед аудиторией</a:t>
            </a:r>
            <a:endParaRPr lang="ru-RU" dirty="0">
              <a:latin typeface="Arial Black" pitchFamily="34" charset="0"/>
            </a:endParaRPr>
          </a:p>
        </p:txBody>
      </p:sp>
      <p:pic>
        <p:nvPicPr>
          <p:cNvPr id="7170" name="Picture 2" descr="https://ds04.infourok.ru/uploads/ex/068a/00081cd9-12782b57/1/img9.jpg"/>
          <p:cNvPicPr>
            <a:picLocks noChangeAspect="1" noChangeArrowheads="1"/>
          </p:cNvPicPr>
          <p:nvPr/>
        </p:nvPicPr>
        <p:blipFill>
          <a:blip r:embed="rId2" cstate="print"/>
          <a:srcRect/>
          <a:stretch>
            <a:fillRect/>
          </a:stretch>
        </p:blipFill>
        <p:spPr bwMode="auto">
          <a:xfrm>
            <a:off x="7072330" y="4929198"/>
            <a:ext cx="1785950" cy="1661349"/>
          </a:xfrm>
          <a:prstGeom prst="rect">
            <a:avLst/>
          </a:prstGeom>
          <a:ln>
            <a:noFill/>
          </a:ln>
          <a:effectLst>
            <a:softEdge rad="112500"/>
          </a:effectLst>
        </p:spPr>
      </p:pic>
      <p:sp>
        <p:nvSpPr>
          <p:cNvPr id="6" name="Прямоугольник 5"/>
          <p:cNvSpPr/>
          <p:nvPr/>
        </p:nvSpPr>
        <p:spPr>
          <a:xfrm>
            <a:off x="2000232" y="142852"/>
            <a:ext cx="6715172" cy="461665"/>
          </a:xfrm>
          <a:prstGeom prst="rect">
            <a:avLst/>
          </a:prstGeom>
        </p:spPr>
        <p:txBody>
          <a:bodyPr wrap="square">
            <a:spAutoFit/>
          </a:bodyPr>
          <a:lstStyle/>
          <a:p>
            <a:r>
              <a:rPr lang="ru-RU" sz="2400" b="1" u="sng" dirty="0" smtClean="0">
                <a:solidFill>
                  <a:srgbClr val="FFFFFF"/>
                </a:solidFill>
                <a:latin typeface="Arial Black" pitchFamily="34" charset="0"/>
              </a:rPr>
              <a:t>Кейс- задания</a:t>
            </a:r>
            <a:r>
              <a:rPr lang="ru-RU" sz="2400" u="sng" dirty="0" smtClean="0">
                <a:solidFill>
                  <a:srgbClr val="FFFFFF"/>
                </a:solidFill>
                <a:latin typeface="Arial Black" pitchFamily="34" charset="0"/>
              </a:rPr>
              <a:t> практического типа</a:t>
            </a:r>
            <a:endParaRPr lang="ru-RU" sz="2400" dirty="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85728"/>
            <a:ext cx="7391400" cy="563563"/>
          </a:xfrm>
        </p:spPr>
        <p:txBody>
          <a:bodyPr/>
          <a:lstStyle/>
          <a:p>
            <a:r>
              <a:rPr lang="ru-RU" sz="2400" dirty="0" smtClean="0">
                <a:latin typeface="Arial Black" pitchFamily="34" charset="0"/>
              </a:rPr>
              <a:t>Кейс -</a:t>
            </a:r>
            <a:r>
              <a:rPr lang="ru-RU" sz="2400" dirty="0" smtClean="0">
                <a:latin typeface="Arial Black" pitchFamily="34" charset="0"/>
              </a:rPr>
              <a:t>задания обучающего типа</a:t>
            </a:r>
            <a:endParaRPr lang="ru-RU" sz="2400" dirty="0"/>
          </a:p>
        </p:txBody>
      </p:sp>
      <p:sp>
        <p:nvSpPr>
          <p:cNvPr id="4" name="Прямоугольник 3"/>
          <p:cNvSpPr/>
          <p:nvPr/>
        </p:nvSpPr>
        <p:spPr>
          <a:xfrm>
            <a:off x="785786" y="1285860"/>
            <a:ext cx="7429552" cy="5355312"/>
          </a:xfrm>
          <a:prstGeom prst="rect">
            <a:avLst/>
          </a:prstGeom>
        </p:spPr>
        <p:txBody>
          <a:bodyPr wrap="square">
            <a:spAutoFit/>
          </a:bodyPr>
          <a:lstStyle/>
          <a:p>
            <a:r>
              <a:rPr lang="ru-RU" dirty="0" smtClean="0">
                <a:latin typeface="Arial Black" pitchFamily="34" charset="0"/>
              </a:rPr>
              <a:t>доступны </a:t>
            </a:r>
            <a:r>
              <a:rPr lang="ru-RU" dirty="0" smtClean="0">
                <a:latin typeface="Arial Black" pitchFamily="34" charset="0"/>
              </a:rPr>
              <a:t>учащимся с хорошим и высоким уровнем  математической подготовки без дополнительных указаний учителя.</a:t>
            </a:r>
          </a:p>
          <a:p>
            <a:r>
              <a:rPr lang="ru-RU" dirty="0" smtClean="0">
                <a:latin typeface="Arial Black" pitchFamily="34" charset="0"/>
              </a:rPr>
              <a:t> </a:t>
            </a:r>
          </a:p>
          <a:p>
            <a:r>
              <a:rPr lang="ru-RU" dirty="0" smtClean="0">
                <a:latin typeface="Arial Black" pitchFamily="34" charset="0"/>
              </a:rPr>
              <a:t>Для остальных учащихся необходимо разработать более детальную инструкцию и предусмотреть для них возможность осуществлять проверку промежуточных результатов. </a:t>
            </a:r>
          </a:p>
          <a:p>
            <a:endParaRPr lang="ru-RU" dirty="0" smtClean="0">
              <a:latin typeface="Arial Black" pitchFamily="34" charset="0"/>
            </a:endParaRPr>
          </a:p>
          <a:p>
            <a:r>
              <a:rPr lang="ru-RU" dirty="0" smtClean="0">
                <a:latin typeface="Arial Black" pitchFamily="34" charset="0"/>
              </a:rPr>
              <a:t>В условиях групповой работы к каждой группе в качестве консультанта (не исполнителя) целесообразно прикрепить ученика с высоким уровнем математической подготовки. </a:t>
            </a:r>
          </a:p>
          <a:p>
            <a:endParaRPr lang="ru-RU" dirty="0" smtClean="0">
              <a:latin typeface="Arial Black" pitchFamily="34" charset="0"/>
            </a:endParaRPr>
          </a:p>
          <a:p>
            <a:r>
              <a:rPr lang="ru-RU" dirty="0" smtClean="0">
                <a:latin typeface="Arial Black" pitchFamily="34" charset="0"/>
              </a:rPr>
              <a:t>Учителю необходимо организовать предварительное обсуждение рассматриваемого кейса с назначенными консультантами. При выставлении отметки членам группы консультант имеет право совещательного голоса.</a:t>
            </a:r>
            <a:endParaRPr lang="ru-RU" dirty="0">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285728"/>
            <a:ext cx="7391400" cy="563563"/>
          </a:xfrm>
        </p:spPr>
        <p:txBody>
          <a:bodyPr/>
          <a:lstStyle/>
          <a:p>
            <a:r>
              <a:rPr lang="ru-RU" sz="2400" dirty="0" smtClean="0">
                <a:latin typeface="Arial Black" pitchFamily="34" charset="0"/>
              </a:rPr>
              <a:t>Кейс-заданий исследовательского типа </a:t>
            </a:r>
            <a:r>
              <a:rPr lang="ru-RU" dirty="0" smtClean="0">
                <a:solidFill>
                  <a:srgbClr val="0070C0"/>
                </a:solidFill>
                <a:latin typeface="Arial Black" pitchFamily="34" charset="0"/>
              </a:rPr>
              <a:t/>
            </a:r>
            <a:br>
              <a:rPr lang="ru-RU" dirty="0" smtClean="0">
                <a:solidFill>
                  <a:srgbClr val="0070C0"/>
                </a:solidFill>
                <a:latin typeface="Arial Black" pitchFamily="34" charset="0"/>
              </a:rPr>
            </a:br>
            <a:endParaRPr lang="ru-RU" dirty="0"/>
          </a:p>
        </p:txBody>
      </p:sp>
      <p:sp>
        <p:nvSpPr>
          <p:cNvPr id="3" name="Содержимое 2"/>
          <p:cNvSpPr>
            <a:spLocks noGrp="1"/>
          </p:cNvSpPr>
          <p:nvPr>
            <p:ph idx="1"/>
          </p:nvPr>
        </p:nvSpPr>
        <p:spPr>
          <a:xfrm>
            <a:off x="776288" y="1347788"/>
            <a:ext cx="7758112" cy="5224484"/>
          </a:xfrm>
        </p:spPr>
        <p:txBody>
          <a:bodyPr/>
          <a:lstStyle/>
          <a:p>
            <a:pPr>
              <a:buNone/>
            </a:pPr>
            <a:r>
              <a:rPr lang="ru-RU" sz="1800" dirty="0" smtClean="0">
                <a:latin typeface="Arial Black" pitchFamily="34" charset="0"/>
              </a:rPr>
              <a:t>Для </a:t>
            </a:r>
            <a:r>
              <a:rPr lang="ru-RU" sz="1800" dirty="0" smtClean="0">
                <a:latin typeface="Arial Black" pitchFamily="34" charset="0"/>
              </a:rPr>
              <a:t>работы с ними целесообразно создавать рабочие группы из 4–5 </a:t>
            </a:r>
            <a:r>
              <a:rPr lang="ru-RU" sz="1800" dirty="0" smtClean="0">
                <a:latin typeface="Arial Black" pitchFamily="34" charset="0"/>
              </a:rPr>
              <a:t>человек. </a:t>
            </a:r>
            <a:endParaRPr lang="ru-RU" sz="1800" dirty="0" smtClean="0">
              <a:latin typeface="Arial Black" pitchFamily="34" charset="0"/>
            </a:endParaRPr>
          </a:p>
          <a:p>
            <a:pPr>
              <a:buNone/>
            </a:pPr>
            <a:r>
              <a:rPr lang="ru-RU" sz="1800" dirty="0" smtClean="0">
                <a:latin typeface="Arial Black" pitchFamily="34" charset="0"/>
              </a:rPr>
              <a:t>На решение </a:t>
            </a:r>
            <a:r>
              <a:rPr lang="ru-RU" sz="1800" dirty="0" smtClean="0">
                <a:latin typeface="Arial Black" pitchFamily="34" charset="0"/>
              </a:rPr>
              <a:t>кейса может быть выделено довольно продолжительное время (неделя и более). </a:t>
            </a:r>
            <a:endParaRPr lang="ru-RU" sz="1800" dirty="0" smtClean="0">
              <a:latin typeface="Arial Black" pitchFamily="34" charset="0"/>
            </a:endParaRPr>
          </a:p>
          <a:p>
            <a:pPr>
              <a:buNone/>
            </a:pPr>
            <a:endParaRPr lang="ru-RU" sz="1800" dirty="0" smtClean="0">
              <a:latin typeface="Arial Black" pitchFamily="34" charset="0"/>
            </a:endParaRPr>
          </a:p>
          <a:p>
            <a:pPr>
              <a:buNone/>
            </a:pPr>
            <a:r>
              <a:rPr lang="ru-RU" sz="1800" dirty="0" smtClean="0">
                <a:latin typeface="Arial Black" pitchFamily="34" charset="0"/>
              </a:rPr>
              <a:t>В течение времени выполнения </a:t>
            </a:r>
            <a:r>
              <a:rPr lang="ru-RU" sz="1800" dirty="0" smtClean="0">
                <a:latin typeface="Arial Black" pitchFamily="34" charset="0"/>
              </a:rPr>
              <a:t>кейс- задания </a:t>
            </a:r>
            <a:r>
              <a:rPr lang="ru-RU" sz="1800" dirty="0" smtClean="0">
                <a:latin typeface="Arial Black" pitchFamily="34" charset="0"/>
              </a:rPr>
              <a:t>для каждой группы учащихся необходимо провести одну-две консультации, на которых проходит обсуждение полученных промежуточных результатов исследования и при необходимости даются рекомендации</a:t>
            </a:r>
            <a:r>
              <a:rPr lang="ru-RU" sz="1800" dirty="0" smtClean="0">
                <a:latin typeface="Arial Black" pitchFamily="34" charset="0"/>
              </a:rPr>
              <a:t>. </a:t>
            </a:r>
          </a:p>
          <a:p>
            <a:pPr>
              <a:buNone/>
            </a:pPr>
            <a:endParaRPr lang="ru-RU" sz="1800" dirty="0" smtClean="0">
              <a:latin typeface="Arial Black" pitchFamily="34" charset="0"/>
            </a:endParaRPr>
          </a:p>
          <a:p>
            <a:pPr>
              <a:buNone/>
            </a:pPr>
            <a:r>
              <a:rPr lang="ru-RU" sz="1800" dirty="0" smtClean="0">
                <a:latin typeface="Arial Black" pitchFamily="34" charset="0"/>
              </a:rPr>
              <a:t> По окончании работы предполагается организация конференции, на которой представители групп докладывают о полученных ими результатах, поэтому целесообразно выдавать группам либо одно и то же кейс-задание, либо разные, но взаимодополняющие.</a:t>
            </a:r>
          </a:p>
          <a:p>
            <a:endParaRPr lang="ru-RU" sz="1600" dirty="0">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14290"/>
            <a:ext cx="7643866" cy="563563"/>
          </a:xfrm>
        </p:spPr>
        <p:txBody>
          <a:bodyPr/>
          <a:lstStyle/>
          <a:p>
            <a:r>
              <a:rPr lang="ru-RU" sz="2000" dirty="0" smtClean="0">
                <a:latin typeface="Arial Black" pitchFamily="34" charset="0"/>
              </a:rPr>
              <a:t>Сценарий работы с</a:t>
            </a:r>
            <a:br>
              <a:rPr lang="ru-RU" sz="2000" dirty="0" smtClean="0">
                <a:latin typeface="Arial Black" pitchFamily="34" charset="0"/>
              </a:rPr>
            </a:br>
            <a:r>
              <a:rPr lang="ru-RU" sz="2000" dirty="0" smtClean="0">
                <a:latin typeface="Arial Black" pitchFamily="34" charset="0"/>
              </a:rPr>
              <a:t>кейс- заданием </a:t>
            </a:r>
            <a:r>
              <a:rPr lang="ru-RU" sz="2000" dirty="0" smtClean="0">
                <a:latin typeface="Arial Black" pitchFamily="34" charset="0"/>
              </a:rPr>
              <a:t>по математике</a:t>
            </a:r>
            <a:endParaRPr lang="ru-RU" sz="2000" dirty="0">
              <a:latin typeface="Arial Black" pitchFamily="34" charset="0"/>
            </a:endParaRPr>
          </a:p>
        </p:txBody>
      </p:sp>
      <p:sp>
        <p:nvSpPr>
          <p:cNvPr id="3" name="Содержимое 2"/>
          <p:cNvSpPr>
            <a:spLocks noGrp="1"/>
          </p:cNvSpPr>
          <p:nvPr>
            <p:ph idx="1"/>
          </p:nvPr>
        </p:nvSpPr>
        <p:spPr>
          <a:xfrm>
            <a:off x="714348" y="785794"/>
            <a:ext cx="6438918" cy="4914900"/>
          </a:xfrm>
        </p:spPr>
        <p:txBody>
          <a:bodyPr/>
          <a:lstStyle/>
          <a:p>
            <a:pPr>
              <a:buNone/>
            </a:pPr>
            <a:endParaRPr lang="ru-RU" sz="1400" dirty="0" smtClean="0">
              <a:latin typeface="Arial Black" pitchFamily="34" charset="0"/>
            </a:endParaRPr>
          </a:p>
          <a:p>
            <a:pPr>
              <a:buNone/>
            </a:pPr>
            <a:endParaRPr lang="ru-RU" sz="1400" dirty="0" smtClean="0">
              <a:latin typeface="Arial Black" pitchFamily="34" charset="0"/>
            </a:endParaRPr>
          </a:p>
          <a:p>
            <a:pPr>
              <a:buNone/>
            </a:pPr>
            <a:endParaRPr lang="ru-RU" sz="1800" dirty="0" smtClean="0">
              <a:latin typeface="Arial Black" pitchFamily="34" charset="0"/>
            </a:endParaRPr>
          </a:p>
          <a:p>
            <a:pPr>
              <a:buNone/>
            </a:pPr>
            <a:endParaRPr lang="ru-RU" sz="1800" dirty="0" smtClean="0">
              <a:latin typeface="Arial Black" pitchFamily="34" charset="0"/>
            </a:endParaRPr>
          </a:p>
          <a:p>
            <a:r>
              <a:rPr lang="ru-RU" sz="1800" dirty="0" smtClean="0">
                <a:latin typeface="Arial Black" pitchFamily="34" charset="0"/>
              </a:rPr>
              <a:t> </a:t>
            </a:r>
            <a:r>
              <a:rPr lang="ru-RU" sz="1800" dirty="0" smtClean="0">
                <a:latin typeface="Arial Black" pitchFamily="34" charset="0"/>
              </a:rPr>
              <a:t>Анализ </a:t>
            </a:r>
            <a:r>
              <a:rPr lang="ru-RU" sz="1800" dirty="0" smtClean="0">
                <a:latin typeface="Arial Black" pitchFamily="34" charset="0"/>
              </a:rPr>
              <a:t>ситуации и определение проблемы;</a:t>
            </a:r>
          </a:p>
          <a:p>
            <a:r>
              <a:rPr lang="ru-RU" sz="1800" dirty="0" smtClean="0">
                <a:latin typeface="Arial Black" pitchFamily="34" charset="0"/>
              </a:rPr>
              <a:t>определение возможных методов решения проблемы</a:t>
            </a:r>
            <a:r>
              <a:rPr lang="ru-RU" sz="1800" dirty="0" smtClean="0">
                <a:latin typeface="Arial Black" pitchFamily="34" charset="0"/>
              </a:rPr>
              <a:t>;</a:t>
            </a:r>
          </a:p>
          <a:p>
            <a:pPr>
              <a:buNone/>
            </a:pPr>
            <a:endParaRPr lang="ru-RU" sz="1800" dirty="0" smtClean="0">
              <a:latin typeface="Arial Black" pitchFamily="34" charset="0"/>
            </a:endParaRPr>
          </a:p>
          <a:p>
            <a:r>
              <a:rPr lang="ru-RU" sz="1800" dirty="0" smtClean="0">
                <a:latin typeface="Arial Black" pitchFamily="34" charset="0"/>
              </a:rPr>
              <a:t>принятие решения по выбору метода и теоретического инструментария</a:t>
            </a:r>
            <a:r>
              <a:rPr lang="ru-RU" sz="1800" dirty="0" smtClean="0">
                <a:latin typeface="Arial Black" pitchFamily="34" charset="0"/>
              </a:rPr>
              <a:t>;</a:t>
            </a:r>
          </a:p>
          <a:p>
            <a:pPr>
              <a:buNone/>
            </a:pPr>
            <a:endParaRPr lang="ru-RU" sz="1800" dirty="0" smtClean="0">
              <a:latin typeface="Arial Black" pitchFamily="34" charset="0"/>
            </a:endParaRPr>
          </a:p>
          <a:p>
            <a:r>
              <a:rPr lang="ru-RU" sz="1800" dirty="0" smtClean="0">
                <a:latin typeface="Arial Black" pitchFamily="34" charset="0"/>
              </a:rPr>
              <a:t>описание задачи на языке выбранной научной теории (построение модели</a:t>
            </a:r>
            <a:r>
              <a:rPr lang="ru-RU" sz="1800" dirty="0" smtClean="0">
                <a:latin typeface="Arial Black" pitchFamily="34" charset="0"/>
              </a:rPr>
              <a:t>);</a:t>
            </a:r>
          </a:p>
          <a:p>
            <a:pPr>
              <a:buNone/>
            </a:pPr>
            <a:endParaRPr lang="ru-RU" sz="1800" dirty="0" smtClean="0">
              <a:latin typeface="Arial Black" pitchFamily="34" charset="0"/>
            </a:endParaRPr>
          </a:p>
          <a:p>
            <a:r>
              <a:rPr lang="ru-RU" sz="1800" dirty="0" smtClean="0">
                <a:latin typeface="Arial Black" pitchFamily="34" charset="0"/>
              </a:rPr>
              <a:t>решение проблемы;</a:t>
            </a:r>
          </a:p>
          <a:p>
            <a:pPr>
              <a:buNone/>
            </a:pPr>
            <a:endParaRPr lang="ru-RU" sz="1800" dirty="0" smtClean="0">
              <a:latin typeface="Arial Black" pitchFamily="34" charset="0"/>
            </a:endParaRPr>
          </a:p>
          <a:p>
            <a:r>
              <a:rPr lang="ru-RU" sz="1800" dirty="0" smtClean="0">
                <a:latin typeface="Arial Black" pitchFamily="34" charset="0"/>
              </a:rPr>
              <a:t> проверка решения на адекватность.</a:t>
            </a:r>
            <a:endParaRPr lang="ru-RU" sz="1800" dirty="0">
              <a:latin typeface="Arial Black" pitchFamily="34" charset="0"/>
            </a:endParaRPr>
          </a:p>
        </p:txBody>
      </p:sp>
      <p:pic>
        <p:nvPicPr>
          <p:cNvPr id="4" name="Picture 1"/>
          <p:cNvPicPr>
            <a:picLocks noChangeAspect="1" noChangeArrowheads="1"/>
          </p:cNvPicPr>
          <p:nvPr/>
        </p:nvPicPr>
        <p:blipFill>
          <a:blip r:embed="rId2" cstate="print"/>
          <a:srcRect l="64219" t="45001" r="17031" b="22499"/>
          <a:stretch>
            <a:fillRect/>
          </a:stretch>
        </p:blipFill>
        <p:spPr bwMode="auto">
          <a:xfrm>
            <a:off x="6858016" y="4572008"/>
            <a:ext cx="1978275" cy="1928802"/>
          </a:xfrm>
          <a:prstGeom prst="rect">
            <a:avLst/>
          </a:prstGeom>
          <a:noFill/>
          <a:ln w="9525">
            <a:noFill/>
            <a:miter lim="800000"/>
            <a:headEnd/>
            <a:tailEnd/>
          </a:ln>
        </p:spPr>
      </p:pic>
      <p:pic>
        <p:nvPicPr>
          <p:cNvPr id="4098" name="Picture 2" descr="https://static8.depositphotos.com/1029110/1066/v/950/depositphotos_10667599-stock-illustration-office-worker-and-piles-of.jpg"/>
          <p:cNvPicPr>
            <a:picLocks noChangeAspect="1" noChangeArrowheads="1"/>
          </p:cNvPicPr>
          <p:nvPr/>
        </p:nvPicPr>
        <p:blipFill>
          <a:blip r:embed="rId3" cstate="print"/>
          <a:srcRect/>
          <a:stretch>
            <a:fillRect/>
          </a:stretch>
        </p:blipFill>
        <p:spPr bwMode="auto">
          <a:xfrm>
            <a:off x="7072330" y="2571744"/>
            <a:ext cx="1745220" cy="17145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Arial Black" pitchFamily="34" charset="0"/>
              </a:rPr>
              <a:t>Деятельность педагога</a:t>
            </a:r>
            <a:endParaRPr lang="ru-RU" sz="2400" dirty="0">
              <a:latin typeface="Arial Black" pitchFamily="34" charset="0"/>
            </a:endParaRPr>
          </a:p>
        </p:txBody>
      </p:sp>
      <p:sp>
        <p:nvSpPr>
          <p:cNvPr id="3" name="Содержимое 2"/>
          <p:cNvSpPr>
            <a:spLocks noGrp="1"/>
          </p:cNvSpPr>
          <p:nvPr>
            <p:ph idx="1"/>
          </p:nvPr>
        </p:nvSpPr>
        <p:spPr/>
        <p:txBody>
          <a:bodyPr/>
          <a:lstStyle/>
          <a:p>
            <a:pPr>
              <a:buNone/>
            </a:pPr>
            <a:r>
              <a:rPr lang="ru-RU" sz="1600" dirty="0" smtClean="0"/>
              <a:t> </a:t>
            </a:r>
          </a:p>
          <a:p>
            <a:r>
              <a:rPr lang="ru-RU" sz="1600" dirty="0" smtClean="0">
                <a:latin typeface="Arial Black" pitchFamily="34" charset="0"/>
              </a:rPr>
              <a:t>1. Предварительная сложная творческая работа по формированию комплекса вопросов для его анализа осу­ществляется во внеурочное время и включает научно- исследовательскую, методическую, конструирующую деятельность учителя. </a:t>
            </a:r>
          </a:p>
          <a:p>
            <a:pPr>
              <a:buNone/>
            </a:pPr>
            <a:endParaRPr lang="ru-RU" sz="1600" dirty="0" smtClean="0">
              <a:latin typeface="Arial Black" pitchFamily="34" charset="0"/>
            </a:endParaRPr>
          </a:p>
          <a:p>
            <a:r>
              <a:rPr lang="ru-RU" sz="1600" dirty="0" smtClean="0">
                <a:latin typeface="Arial Black" pitchFamily="34" charset="0"/>
              </a:rPr>
              <a:t>2. Деятельность учителя в классе определяется вы­ступлением с вступительным и заключительным сло­вом, формированием группы и организацией дискуссии, поддержанием деловой атмосферы, оперативной оцен­кой работы старшеклассников, поиском и выработкой решений.  заключение  кейс-метода </a:t>
            </a:r>
            <a:endParaRPr lang="ru-RU" sz="1600" dirty="0">
              <a:latin typeface="Arial Black" pitchFamily="34" charset="0"/>
            </a:endParaRPr>
          </a:p>
        </p:txBody>
      </p:sp>
      <p:sp>
        <p:nvSpPr>
          <p:cNvPr id="4" name="Прямоугольник 3"/>
          <p:cNvSpPr/>
          <p:nvPr/>
        </p:nvSpPr>
        <p:spPr>
          <a:xfrm>
            <a:off x="1714480" y="928670"/>
            <a:ext cx="5357850" cy="646331"/>
          </a:xfrm>
          <a:prstGeom prst="rect">
            <a:avLst/>
          </a:prstGeom>
        </p:spPr>
        <p:txBody>
          <a:bodyPr wrap="square">
            <a:spAutoFit/>
          </a:bodyPr>
          <a:lstStyle/>
          <a:p>
            <a:r>
              <a:rPr lang="ru-RU" dirty="0" smtClean="0"/>
              <a:t>в процессе работы в режиме данного метода обучения состоит из двух этапов</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Работа ученика</a:t>
            </a:r>
            <a:endParaRPr lang="ru-RU" sz="2400" dirty="0"/>
          </a:p>
        </p:txBody>
      </p:sp>
      <p:sp>
        <p:nvSpPr>
          <p:cNvPr id="3" name="Содержимое 2"/>
          <p:cNvSpPr>
            <a:spLocks noGrp="1"/>
          </p:cNvSpPr>
          <p:nvPr>
            <p:ph idx="1"/>
          </p:nvPr>
        </p:nvSpPr>
        <p:spPr>
          <a:xfrm>
            <a:off x="785786" y="1071546"/>
            <a:ext cx="7758112" cy="4914900"/>
          </a:xfrm>
        </p:spPr>
        <p:txBody>
          <a:bodyPr/>
          <a:lstStyle/>
          <a:p>
            <a:pPr>
              <a:buNone/>
            </a:pPr>
            <a:r>
              <a:rPr lang="ru-RU" sz="1800" dirty="0" smtClean="0">
                <a:latin typeface="Arial Black" pitchFamily="34" charset="0"/>
              </a:rPr>
              <a:t>       с кейсом состоит из нескольких этапов:</a:t>
            </a:r>
          </a:p>
          <a:p>
            <a:r>
              <a:rPr lang="ru-RU" sz="1800" dirty="0" smtClean="0">
                <a:latin typeface="Arial Black" pitchFamily="34" charset="0"/>
              </a:rPr>
              <a:t>1 этап – знакомство с ситуацией, её особенностями;</a:t>
            </a:r>
          </a:p>
          <a:p>
            <a:endParaRPr lang="ru-RU" sz="1800" dirty="0" smtClean="0">
              <a:latin typeface="Arial Black" pitchFamily="34" charset="0"/>
            </a:endParaRPr>
          </a:p>
          <a:p>
            <a:r>
              <a:rPr lang="ru-RU" sz="1800" dirty="0" smtClean="0">
                <a:latin typeface="Arial Black" pitchFamily="34" charset="0"/>
              </a:rPr>
              <a:t>2 этап – выделение основной проблемы(проблем);</a:t>
            </a:r>
          </a:p>
          <a:p>
            <a:endParaRPr lang="ru-RU" sz="1800" dirty="0" smtClean="0">
              <a:latin typeface="Arial Black" pitchFamily="34" charset="0"/>
            </a:endParaRPr>
          </a:p>
          <a:p>
            <a:r>
              <a:rPr lang="ru-RU" sz="1800" dirty="0" smtClean="0">
                <a:latin typeface="Arial Black" pitchFamily="34" charset="0"/>
              </a:rPr>
              <a:t>3 этап – предложение концепций или тем для </a:t>
            </a:r>
          </a:p>
          <a:p>
            <a:pPr>
              <a:buNone/>
            </a:pPr>
            <a:r>
              <a:rPr lang="ru-RU" sz="1800" dirty="0" smtClean="0">
                <a:latin typeface="Arial Black" pitchFamily="34" charset="0"/>
              </a:rPr>
              <a:t>«мозгового штурма»;</a:t>
            </a:r>
          </a:p>
          <a:p>
            <a:endParaRPr lang="ru-RU" sz="1800" dirty="0" smtClean="0">
              <a:latin typeface="Arial Black" pitchFamily="34" charset="0"/>
            </a:endParaRPr>
          </a:p>
          <a:p>
            <a:r>
              <a:rPr lang="ru-RU" sz="1800" dirty="0" smtClean="0">
                <a:latin typeface="Arial Black" pitchFamily="34" charset="0"/>
              </a:rPr>
              <a:t>4 этап – анализ последствий принятия того или иного решения</a:t>
            </a:r>
            <a:r>
              <a:rPr lang="ru-RU" sz="1800" dirty="0" smtClean="0">
                <a:latin typeface="Arial Black" pitchFamily="34" charset="0"/>
              </a:rPr>
              <a:t>;</a:t>
            </a:r>
          </a:p>
          <a:p>
            <a:endParaRPr lang="ru-RU" sz="1800" dirty="0" smtClean="0">
              <a:latin typeface="Arial Black" pitchFamily="34" charset="0"/>
            </a:endParaRPr>
          </a:p>
          <a:p>
            <a:r>
              <a:rPr lang="ru-RU" sz="1800" dirty="0" smtClean="0">
                <a:latin typeface="Arial Black" pitchFamily="34" charset="0"/>
              </a:rPr>
              <a:t>5 этап – решение кейса – предложение одного или нескольких вариант</a:t>
            </a:r>
            <a:endParaRPr lang="ru-RU" sz="1800" dirty="0">
              <a:latin typeface="Arial Black" pitchFamily="34" charset="0"/>
            </a:endParaRPr>
          </a:p>
        </p:txBody>
      </p:sp>
      <p:pic>
        <p:nvPicPr>
          <p:cNvPr id="4" name="Picture 2" descr="https://www.hibiny.com/images/news/2016/122601/d77981e2af7034eba0622f03eae3db56.jpg"/>
          <p:cNvPicPr>
            <a:picLocks noChangeAspect="1" noChangeArrowheads="1"/>
          </p:cNvPicPr>
          <p:nvPr/>
        </p:nvPicPr>
        <p:blipFill>
          <a:blip r:embed="rId2" cstate="print"/>
          <a:srcRect/>
          <a:stretch>
            <a:fillRect/>
          </a:stretch>
        </p:blipFill>
        <p:spPr bwMode="auto">
          <a:xfrm>
            <a:off x="5857884" y="5072074"/>
            <a:ext cx="2428892" cy="154198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7391400" cy="563563"/>
          </a:xfrm>
        </p:spPr>
        <p:txBody>
          <a:bodyPr/>
          <a:lstStyle/>
          <a:p>
            <a:r>
              <a:rPr lang="ru-RU" sz="2000" dirty="0" smtClean="0">
                <a:solidFill>
                  <a:srgbClr val="0070C0"/>
                </a:solidFill>
              </a:rPr>
              <a:t>Возможный план работы </a:t>
            </a:r>
            <a:br>
              <a:rPr lang="ru-RU" sz="2000" dirty="0" smtClean="0">
                <a:solidFill>
                  <a:srgbClr val="0070C0"/>
                </a:solidFill>
              </a:rPr>
            </a:br>
            <a:r>
              <a:rPr lang="ru-RU" sz="2000" dirty="0" smtClean="0">
                <a:solidFill>
                  <a:srgbClr val="0070C0"/>
                </a:solidFill>
              </a:rPr>
              <a:t>группы</a:t>
            </a:r>
            <a:endParaRPr lang="ru-RU" sz="2000" dirty="0">
              <a:solidFill>
                <a:srgbClr val="0070C0"/>
              </a:solidFill>
            </a:endParaRPr>
          </a:p>
        </p:txBody>
      </p:sp>
      <p:sp>
        <p:nvSpPr>
          <p:cNvPr id="3" name="Содержимое 2"/>
          <p:cNvSpPr>
            <a:spLocks noGrp="1"/>
          </p:cNvSpPr>
          <p:nvPr>
            <p:ph idx="1"/>
          </p:nvPr>
        </p:nvSpPr>
        <p:spPr/>
        <p:txBody>
          <a:bodyPr/>
          <a:lstStyle/>
          <a:p>
            <a:pPr>
              <a:buNone/>
            </a:pPr>
            <a:r>
              <a:rPr lang="ru-RU" sz="2000" b="1" i="1" dirty="0" smtClean="0">
                <a:solidFill>
                  <a:schemeClr val="hlink"/>
                </a:solidFill>
                <a:latin typeface="Rockwell Condensed" pitchFamily="18" charset="0"/>
              </a:rPr>
              <a:t/>
            </a:r>
            <a:br>
              <a:rPr lang="ru-RU" sz="2000" b="1" i="1" dirty="0" smtClean="0">
                <a:solidFill>
                  <a:schemeClr val="hlink"/>
                </a:solidFill>
                <a:latin typeface="Rockwell Condensed" pitchFamily="18" charset="0"/>
              </a:rPr>
            </a:br>
            <a:r>
              <a:rPr lang="ru-RU" sz="1600" i="1" dirty="0" smtClean="0">
                <a:solidFill>
                  <a:schemeClr val="hlink"/>
                </a:solidFill>
                <a:latin typeface="Arial Black" pitchFamily="34" charset="0"/>
              </a:rPr>
              <a:t>1.Определить организатора, перед которым будет стоять задача руководить работой группы </a:t>
            </a:r>
            <a:br>
              <a:rPr lang="ru-RU" sz="1600" i="1" dirty="0" smtClean="0">
                <a:solidFill>
                  <a:schemeClr val="hlink"/>
                </a:solidFill>
                <a:latin typeface="Arial Black" pitchFamily="34" charset="0"/>
              </a:rPr>
            </a:br>
            <a:r>
              <a:rPr lang="ru-RU" sz="1600" i="1" dirty="0" smtClean="0">
                <a:solidFill>
                  <a:schemeClr val="hlink"/>
                </a:solidFill>
                <a:latin typeface="Arial Black" pitchFamily="34" charset="0"/>
              </a:rPr>
              <a:t>2.Определить секретаря, который будет фиксировать предложенные решения ситуаций</a:t>
            </a:r>
            <a:br>
              <a:rPr lang="ru-RU" sz="1600" i="1" dirty="0" smtClean="0">
                <a:solidFill>
                  <a:schemeClr val="hlink"/>
                </a:solidFill>
                <a:latin typeface="Arial Black" pitchFamily="34" charset="0"/>
              </a:rPr>
            </a:br>
            <a:r>
              <a:rPr lang="ru-RU" sz="1600" i="1" dirty="0" smtClean="0">
                <a:solidFill>
                  <a:schemeClr val="hlink"/>
                </a:solidFill>
                <a:latin typeface="Arial Black" pitchFamily="34" charset="0"/>
              </a:rPr>
              <a:t>3.Внимательно изучить материалы кейса</a:t>
            </a:r>
            <a:br>
              <a:rPr lang="ru-RU" sz="1600" i="1" dirty="0" smtClean="0">
                <a:solidFill>
                  <a:schemeClr val="hlink"/>
                </a:solidFill>
                <a:latin typeface="Arial Black" pitchFamily="34" charset="0"/>
              </a:rPr>
            </a:br>
            <a:r>
              <a:rPr lang="ru-RU" sz="1600" i="1" dirty="0" smtClean="0">
                <a:solidFill>
                  <a:schemeClr val="hlink"/>
                </a:solidFill>
                <a:latin typeface="Arial Black" pitchFamily="34" charset="0"/>
              </a:rPr>
              <a:t>4.Обсудить изученную информацию</a:t>
            </a:r>
            <a:br>
              <a:rPr lang="ru-RU" sz="1600" i="1" dirty="0" smtClean="0">
                <a:solidFill>
                  <a:schemeClr val="hlink"/>
                </a:solidFill>
                <a:latin typeface="Arial Black" pitchFamily="34" charset="0"/>
              </a:rPr>
            </a:br>
            <a:r>
              <a:rPr lang="ru-RU" sz="1600" i="1" dirty="0" smtClean="0">
                <a:solidFill>
                  <a:schemeClr val="hlink"/>
                </a:solidFill>
                <a:latin typeface="Arial Black" pitchFamily="34" charset="0"/>
              </a:rPr>
              <a:t>5.Обменяться мнениями и составить план работы над задачей (ситуацией)</a:t>
            </a:r>
            <a:br>
              <a:rPr lang="ru-RU" sz="1600" i="1" dirty="0" smtClean="0">
                <a:solidFill>
                  <a:schemeClr val="hlink"/>
                </a:solidFill>
                <a:latin typeface="Arial Black" pitchFamily="34" charset="0"/>
              </a:rPr>
            </a:br>
            <a:r>
              <a:rPr lang="ru-RU" sz="1600" i="1" dirty="0" smtClean="0">
                <a:solidFill>
                  <a:schemeClr val="hlink"/>
                </a:solidFill>
                <a:latin typeface="Arial Black" pitchFamily="34" charset="0"/>
              </a:rPr>
              <a:t>6.Проанализировать материал</a:t>
            </a:r>
            <a:br>
              <a:rPr lang="ru-RU" sz="1600" i="1" dirty="0" smtClean="0">
                <a:solidFill>
                  <a:schemeClr val="hlink"/>
                </a:solidFill>
                <a:latin typeface="Arial Black" pitchFamily="34" charset="0"/>
              </a:rPr>
            </a:br>
            <a:r>
              <a:rPr lang="ru-RU" sz="1600" i="1" dirty="0" smtClean="0">
                <a:solidFill>
                  <a:schemeClr val="hlink"/>
                </a:solidFill>
                <a:latin typeface="Arial Black" pitchFamily="34" charset="0"/>
              </a:rPr>
              <a:t>7.Определить сущность ситуации</a:t>
            </a:r>
            <a:br>
              <a:rPr lang="ru-RU" sz="1600" i="1" dirty="0" smtClean="0">
                <a:solidFill>
                  <a:schemeClr val="hlink"/>
                </a:solidFill>
                <a:latin typeface="Arial Black" pitchFamily="34" charset="0"/>
              </a:rPr>
            </a:br>
            <a:r>
              <a:rPr lang="ru-RU" sz="1600" i="1" dirty="0" smtClean="0">
                <a:solidFill>
                  <a:schemeClr val="hlink"/>
                </a:solidFill>
                <a:latin typeface="Arial Black" pitchFamily="34" charset="0"/>
              </a:rPr>
              <a:t>8.Зафиксировать основные и второстепенные проблемы</a:t>
            </a:r>
            <a:br>
              <a:rPr lang="ru-RU" sz="1600" i="1" dirty="0" smtClean="0">
                <a:solidFill>
                  <a:schemeClr val="hlink"/>
                </a:solidFill>
                <a:latin typeface="Arial Black" pitchFamily="34" charset="0"/>
              </a:rPr>
            </a:br>
            <a:r>
              <a:rPr lang="ru-RU" sz="1600" i="1" dirty="0" smtClean="0">
                <a:solidFill>
                  <a:schemeClr val="hlink"/>
                </a:solidFill>
                <a:latin typeface="Arial Black" pitchFamily="34" charset="0"/>
              </a:rPr>
              <a:t>9.Работать над проблемой (дискуссия)</a:t>
            </a:r>
            <a:br>
              <a:rPr lang="ru-RU" sz="1600" i="1" dirty="0" smtClean="0">
                <a:solidFill>
                  <a:schemeClr val="hlink"/>
                </a:solidFill>
                <a:latin typeface="Arial Black" pitchFamily="34" charset="0"/>
              </a:rPr>
            </a:br>
            <a:r>
              <a:rPr lang="ru-RU" sz="1600" i="1" dirty="0" smtClean="0">
                <a:solidFill>
                  <a:schemeClr val="hlink"/>
                </a:solidFill>
                <a:latin typeface="Arial Black" pitchFamily="34" charset="0"/>
              </a:rPr>
              <a:t>10.Выработать решение задачи.</a:t>
            </a:r>
            <a:endParaRPr lang="ru-RU" sz="1600" dirty="0">
              <a:latin typeface="Arial Black" pitchFamily="34" charset="0"/>
            </a:endParaRPr>
          </a:p>
        </p:txBody>
      </p:sp>
      <p:pic>
        <p:nvPicPr>
          <p:cNvPr id="3074" name="Picture 2" descr="https://www.hibiny.com/images/news/2016/122601/d77981e2af7034eba0622f03eae3db56.jpg"/>
          <p:cNvPicPr>
            <a:picLocks noChangeAspect="1" noChangeArrowheads="1"/>
          </p:cNvPicPr>
          <p:nvPr/>
        </p:nvPicPr>
        <p:blipFill>
          <a:blip r:embed="rId2" cstate="print"/>
          <a:srcRect/>
          <a:stretch>
            <a:fillRect/>
          </a:stretch>
        </p:blipFill>
        <p:spPr bwMode="auto">
          <a:xfrm>
            <a:off x="5857884" y="4572008"/>
            <a:ext cx="2724109" cy="17294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00166" y="1000108"/>
            <a:ext cx="6000792" cy="646331"/>
          </a:xfrm>
          <a:prstGeom prst="rect">
            <a:avLst/>
          </a:prstGeom>
        </p:spPr>
        <p:txBody>
          <a:bodyPr wrap="square">
            <a:spAutoFit/>
          </a:bodyPr>
          <a:lstStyle/>
          <a:p>
            <a:r>
              <a:rPr lang="ru-RU" b="1" u="sng" dirty="0" smtClean="0">
                <a:solidFill>
                  <a:srgbClr val="0070C0"/>
                </a:solidFill>
                <a:latin typeface="Arial Black" pitchFamily="34" charset="0"/>
              </a:rPr>
              <a:t>Положительные результаты, возможные при использовании «Кейс-метода»</a:t>
            </a:r>
            <a:endParaRPr lang="ru-RU" b="1" dirty="0">
              <a:solidFill>
                <a:srgbClr val="0070C0"/>
              </a:solidFill>
              <a:latin typeface="Arial Black" pitchFamily="34" charset="0"/>
            </a:endParaRPr>
          </a:p>
        </p:txBody>
      </p:sp>
      <p:graphicFrame>
        <p:nvGraphicFramePr>
          <p:cNvPr id="5" name="Таблица 4"/>
          <p:cNvGraphicFramePr>
            <a:graphicFrameLocks noGrp="1"/>
          </p:cNvGraphicFramePr>
          <p:nvPr/>
        </p:nvGraphicFramePr>
        <p:xfrm>
          <a:off x="642910" y="1643050"/>
          <a:ext cx="6843106" cy="4455258"/>
        </p:xfrm>
        <a:graphic>
          <a:graphicData uri="http://schemas.openxmlformats.org/drawingml/2006/table">
            <a:tbl>
              <a:tblPr/>
              <a:tblGrid>
                <a:gridCol w="3421553"/>
                <a:gridCol w="3421553"/>
              </a:tblGrid>
              <a:tr h="429866">
                <a:tc>
                  <a:txBody>
                    <a:bodyPr/>
                    <a:lstStyle/>
                    <a:p>
                      <a:pPr>
                        <a:lnSpc>
                          <a:spcPct val="115000"/>
                        </a:lnSpc>
                        <a:spcAft>
                          <a:spcPts val="750"/>
                        </a:spcAft>
                      </a:pPr>
                      <a:r>
                        <a:rPr lang="ru-RU" sz="1600" b="1" u="sng" dirty="0">
                          <a:solidFill>
                            <a:srgbClr val="FF0000"/>
                          </a:solidFill>
                          <a:latin typeface="Arial Black" pitchFamily="34" charset="0"/>
                          <a:ea typeface="Times New Roman"/>
                          <a:cs typeface="Times New Roman"/>
                        </a:rPr>
                        <a:t>Учебные</a:t>
                      </a:r>
                      <a:endParaRPr lang="ru-RU" sz="1600" u="sng" dirty="0">
                        <a:solidFill>
                          <a:srgbClr val="FF0000"/>
                        </a:solidFill>
                        <a:latin typeface="Arial Black" pitchFamily="34" charset="0"/>
                        <a:ea typeface="Calibri"/>
                        <a:cs typeface="Times New Roman"/>
                      </a:endParaRPr>
                    </a:p>
                  </a:txBody>
                  <a:tcPr marL="76200" marR="76200" marT="76200" marB="76200">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tc>
                  <a:txBody>
                    <a:bodyPr/>
                    <a:lstStyle/>
                    <a:p>
                      <a:pPr>
                        <a:lnSpc>
                          <a:spcPct val="115000"/>
                        </a:lnSpc>
                        <a:spcAft>
                          <a:spcPts val="750"/>
                        </a:spcAft>
                      </a:pPr>
                      <a:r>
                        <a:rPr lang="ru-RU" sz="1600" b="1" dirty="0">
                          <a:solidFill>
                            <a:srgbClr val="FF0000"/>
                          </a:solidFill>
                          <a:latin typeface="Arial Black" pitchFamily="34" charset="0"/>
                          <a:ea typeface="Times New Roman"/>
                          <a:cs typeface="Times New Roman"/>
                        </a:rPr>
                        <a:t>Образовательные</a:t>
                      </a:r>
                      <a:endParaRPr lang="ru-RU" sz="1600" dirty="0">
                        <a:solidFill>
                          <a:srgbClr val="FF0000"/>
                        </a:solidFill>
                        <a:latin typeface="Arial Black" pitchFamily="34" charset="0"/>
                        <a:ea typeface="Calibri"/>
                        <a:cs typeface="Times New Roman"/>
                      </a:endParaRPr>
                    </a:p>
                  </a:txBody>
                  <a:tcPr marL="76200" marR="76200" marT="76200" marB="76200">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tr>
              <a:tr h="2535850">
                <a:tc>
                  <a:txBody>
                    <a:bodyPr/>
                    <a:lstStyle/>
                    <a:p>
                      <a:pPr>
                        <a:lnSpc>
                          <a:spcPct val="115000"/>
                        </a:lnSpc>
                        <a:spcAft>
                          <a:spcPts val="750"/>
                        </a:spcAft>
                      </a:pPr>
                      <a:r>
                        <a:rPr lang="ru-RU" sz="1600" dirty="0">
                          <a:latin typeface="Arial Black" pitchFamily="34" charset="0"/>
                          <a:ea typeface="Times New Roman"/>
                          <a:cs typeface="Times New Roman"/>
                        </a:rPr>
                        <a:t>1.      Усвоение новой информации</a:t>
                      </a:r>
                      <a:endParaRPr lang="ru-RU" sz="1600" dirty="0">
                        <a:latin typeface="Arial Black" pitchFamily="34" charset="0"/>
                        <a:ea typeface="Calibri"/>
                        <a:cs typeface="Times New Roman"/>
                      </a:endParaRPr>
                    </a:p>
                    <a:p>
                      <a:pPr>
                        <a:lnSpc>
                          <a:spcPct val="115000"/>
                        </a:lnSpc>
                        <a:spcAft>
                          <a:spcPts val="750"/>
                        </a:spcAft>
                      </a:pPr>
                      <a:r>
                        <a:rPr lang="ru-RU" sz="1600" dirty="0">
                          <a:latin typeface="Arial Black" pitchFamily="34" charset="0"/>
                          <a:ea typeface="Times New Roman"/>
                          <a:cs typeface="Times New Roman"/>
                        </a:rPr>
                        <a:t>2.      Освоение метода сбора данных</a:t>
                      </a:r>
                      <a:endParaRPr lang="ru-RU" sz="1600" dirty="0">
                        <a:latin typeface="Arial Black" pitchFamily="34" charset="0"/>
                        <a:ea typeface="Calibri"/>
                        <a:cs typeface="Times New Roman"/>
                      </a:endParaRPr>
                    </a:p>
                    <a:p>
                      <a:pPr>
                        <a:lnSpc>
                          <a:spcPct val="115000"/>
                        </a:lnSpc>
                        <a:spcAft>
                          <a:spcPts val="750"/>
                        </a:spcAft>
                      </a:pPr>
                      <a:r>
                        <a:rPr lang="ru-RU" sz="1600" dirty="0">
                          <a:latin typeface="Arial Black" pitchFamily="34" charset="0"/>
                          <a:ea typeface="Times New Roman"/>
                          <a:cs typeface="Times New Roman"/>
                        </a:rPr>
                        <a:t>3.      Освоение метода анализа</a:t>
                      </a:r>
                      <a:endParaRPr lang="ru-RU" sz="1600" dirty="0">
                        <a:latin typeface="Arial Black" pitchFamily="34" charset="0"/>
                        <a:ea typeface="Calibri"/>
                        <a:cs typeface="Times New Roman"/>
                      </a:endParaRPr>
                    </a:p>
                    <a:p>
                      <a:pPr>
                        <a:lnSpc>
                          <a:spcPct val="115000"/>
                        </a:lnSpc>
                        <a:spcAft>
                          <a:spcPts val="750"/>
                        </a:spcAft>
                      </a:pPr>
                      <a:r>
                        <a:rPr lang="ru-RU" sz="1600" dirty="0">
                          <a:latin typeface="Arial Black" pitchFamily="34" charset="0"/>
                          <a:ea typeface="Times New Roman"/>
                          <a:cs typeface="Times New Roman"/>
                        </a:rPr>
                        <a:t>4.      Умение работать с </a:t>
                      </a:r>
                      <a:r>
                        <a:rPr lang="ru-RU" sz="1600" dirty="0" smtClean="0">
                          <a:latin typeface="Arial Black" pitchFamily="34" charset="0"/>
                          <a:ea typeface="Times New Roman"/>
                          <a:cs typeface="Times New Roman"/>
                        </a:rPr>
                        <a:t>текстом задачи.</a:t>
                      </a:r>
                      <a:endParaRPr lang="ru-RU" sz="1600" dirty="0">
                        <a:latin typeface="Arial Black" pitchFamily="34" charset="0"/>
                        <a:ea typeface="Calibri"/>
                        <a:cs typeface="Times New Roman"/>
                      </a:endParaRPr>
                    </a:p>
                    <a:p>
                      <a:pPr>
                        <a:lnSpc>
                          <a:spcPct val="115000"/>
                        </a:lnSpc>
                        <a:spcAft>
                          <a:spcPts val="750"/>
                        </a:spcAft>
                      </a:pPr>
                      <a:r>
                        <a:rPr lang="ru-RU" sz="1600" dirty="0">
                          <a:latin typeface="Arial Black" pitchFamily="34" charset="0"/>
                          <a:ea typeface="Times New Roman"/>
                          <a:cs typeface="Times New Roman"/>
                        </a:rPr>
                        <a:t>5.      Соотнесение теоретических и практических знаний</a:t>
                      </a:r>
                      <a:endParaRPr lang="ru-RU" sz="1600" dirty="0">
                        <a:latin typeface="Arial Black" pitchFamily="34" charset="0"/>
                        <a:ea typeface="Calibri"/>
                        <a:cs typeface="Times New Roman"/>
                      </a:endParaRPr>
                    </a:p>
                    <a:p>
                      <a:pPr>
                        <a:lnSpc>
                          <a:spcPct val="115000"/>
                        </a:lnSpc>
                        <a:spcAft>
                          <a:spcPts val="750"/>
                        </a:spcAft>
                      </a:pPr>
                      <a:r>
                        <a:rPr lang="ru-RU" sz="1600" dirty="0">
                          <a:latin typeface="Arial Black" pitchFamily="34" charset="0"/>
                          <a:ea typeface="Times New Roman"/>
                          <a:cs typeface="Times New Roman"/>
                        </a:rPr>
                        <a:t> </a:t>
                      </a:r>
                      <a:endParaRPr lang="ru-RU" sz="1600" dirty="0">
                        <a:latin typeface="Arial Black" pitchFamily="34" charset="0"/>
                        <a:ea typeface="Calibri"/>
                        <a:cs typeface="Times New Roman"/>
                      </a:endParaRPr>
                    </a:p>
                  </a:txBody>
                  <a:tcPr marL="76200" marR="76200" marT="76200" marB="76200">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tc>
                  <a:txBody>
                    <a:bodyPr/>
                    <a:lstStyle/>
                    <a:p>
                      <a:pPr>
                        <a:lnSpc>
                          <a:spcPct val="115000"/>
                        </a:lnSpc>
                        <a:spcAft>
                          <a:spcPts val="750"/>
                        </a:spcAft>
                      </a:pPr>
                      <a:r>
                        <a:rPr lang="ru-RU" sz="1600" dirty="0">
                          <a:latin typeface="Arial Black" pitchFamily="34" charset="0"/>
                          <a:ea typeface="Times New Roman"/>
                          <a:cs typeface="Times New Roman"/>
                        </a:rPr>
                        <a:t>1.      Создание авторского продукта</a:t>
                      </a:r>
                      <a:endParaRPr lang="ru-RU" sz="1600" dirty="0">
                        <a:latin typeface="Arial Black" pitchFamily="34" charset="0"/>
                        <a:ea typeface="Calibri"/>
                        <a:cs typeface="Times New Roman"/>
                      </a:endParaRPr>
                    </a:p>
                    <a:p>
                      <a:pPr>
                        <a:lnSpc>
                          <a:spcPct val="115000"/>
                        </a:lnSpc>
                        <a:spcAft>
                          <a:spcPts val="750"/>
                        </a:spcAft>
                      </a:pPr>
                      <a:r>
                        <a:rPr lang="ru-RU" sz="1600" dirty="0">
                          <a:latin typeface="Arial Black" pitchFamily="34" charset="0"/>
                          <a:ea typeface="Times New Roman"/>
                          <a:cs typeface="Times New Roman"/>
                        </a:rPr>
                        <a:t>2.      Образование и достижение личных целей</a:t>
                      </a:r>
                      <a:endParaRPr lang="ru-RU" sz="1600" dirty="0">
                        <a:latin typeface="Arial Black" pitchFamily="34" charset="0"/>
                        <a:ea typeface="Calibri"/>
                        <a:cs typeface="Times New Roman"/>
                      </a:endParaRPr>
                    </a:p>
                    <a:p>
                      <a:pPr>
                        <a:lnSpc>
                          <a:spcPct val="115000"/>
                        </a:lnSpc>
                        <a:spcAft>
                          <a:spcPts val="750"/>
                        </a:spcAft>
                      </a:pPr>
                      <a:r>
                        <a:rPr lang="ru-RU" sz="1600" dirty="0">
                          <a:latin typeface="Arial Black" pitchFamily="34" charset="0"/>
                          <a:ea typeface="Times New Roman"/>
                          <a:cs typeface="Times New Roman"/>
                        </a:rPr>
                        <a:t>3.      Повышение уровня коммуникативных навыков</a:t>
                      </a:r>
                      <a:endParaRPr lang="ru-RU" sz="1600" dirty="0">
                        <a:latin typeface="Arial Black" pitchFamily="34" charset="0"/>
                        <a:ea typeface="Calibri"/>
                        <a:cs typeface="Times New Roman"/>
                      </a:endParaRPr>
                    </a:p>
                    <a:p>
                      <a:pPr>
                        <a:lnSpc>
                          <a:spcPct val="115000"/>
                        </a:lnSpc>
                        <a:spcAft>
                          <a:spcPts val="750"/>
                        </a:spcAft>
                      </a:pPr>
                      <a:r>
                        <a:rPr lang="ru-RU" sz="1600" dirty="0">
                          <a:latin typeface="Arial Black" pitchFamily="34" charset="0"/>
                          <a:ea typeface="Times New Roman"/>
                          <a:cs typeface="Times New Roman"/>
                        </a:rPr>
                        <a:t>4.      Проявление опыта принятия решений, действий в новой ситуации, решение </a:t>
                      </a:r>
                      <a:r>
                        <a:rPr lang="ru-RU" sz="1600" dirty="0" smtClean="0">
                          <a:latin typeface="Arial Black" pitchFamily="34" charset="0"/>
                          <a:ea typeface="Times New Roman"/>
                          <a:cs typeface="Times New Roman"/>
                        </a:rPr>
                        <a:t>проблем.</a:t>
                      </a:r>
                      <a:endParaRPr lang="ru-RU" sz="1600" dirty="0">
                        <a:latin typeface="Arial Black" pitchFamily="34" charset="0"/>
                        <a:ea typeface="Calibri"/>
                        <a:cs typeface="Times New Roman"/>
                      </a:endParaRPr>
                    </a:p>
                  </a:txBody>
                  <a:tcPr marL="76200" marR="76200" marT="76200" marB="76200">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428728" y="214290"/>
            <a:ext cx="7391400" cy="563563"/>
          </a:xfrm>
        </p:spPr>
        <p:txBody>
          <a:bodyPr/>
          <a:lstStyle/>
          <a:p>
            <a:r>
              <a:rPr lang="en-US" sz="2400" dirty="0" smtClean="0">
                <a:ea typeface="Arial"/>
                <a:cs typeface="Arial"/>
                <a:sym typeface="Arial"/>
              </a:rPr>
              <a:t>Системно-деятельностный </a:t>
            </a:r>
            <a:r>
              <a:rPr lang="en-US" sz="2400" dirty="0" err="1" smtClean="0">
                <a:ea typeface="Arial"/>
                <a:cs typeface="Arial"/>
                <a:sym typeface="Arial"/>
              </a:rPr>
              <a:t>подход</a:t>
            </a:r>
            <a:r>
              <a:rPr lang="en-US" sz="2400" dirty="0" smtClean="0">
                <a:ea typeface="Arial"/>
                <a:cs typeface="Arial"/>
                <a:sym typeface="Arial"/>
              </a:rPr>
              <a:t> – </a:t>
            </a:r>
            <a:r>
              <a:rPr lang="ru-RU" sz="2400" dirty="0" smtClean="0">
                <a:ea typeface="Arial"/>
                <a:cs typeface="Arial"/>
                <a:sym typeface="Arial"/>
              </a:rPr>
              <a:t/>
            </a:r>
            <a:br>
              <a:rPr lang="ru-RU" sz="2400" dirty="0" smtClean="0">
                <a:ea typeface="Arial"/>
                <a:cs typeface="Arial"/>
                <a:sym typeface="Arial"/>
              </a:rPr>
            </a:br>
            <a:r>
              <a:rPr lang="en-US" sz="2400" dirty="0" err="1" smtClean="0">
                <a:ea typeface="Arial"/>
                <a:cs typeface="Arial"/>
                <a:sym typeface="Arial"/>
              </a:rPr>
              <a:t>основа</a:t>
            </a:r>
            <a:r>
              <a:rPr lang="en-US" sz="2400" dirty="0" smtClean="0">
                <a:ea typeface="Arial"/>
                <a:cs typeface="Arial"/>
                <a:sym typeface="Arial"/>
              </a:rPr>
              <a:t> ФГОС</a:t>
            </a:r>
            <a:endParaRPr lang="ru-RU" sz="2400" dirty="0" smtClean="0">
              <a:ea typeface="Arial"/>
              <a:cs typeface="Arial"/>
              <a:sym typeface="Arial"/>
            </a:endParaRPr>
          </a:p>
        </p:txBody>
      </p:sp>
      <p:grpSp>
        <p:nvGrpSpPr>
          <p:cNvPr id="2" name="Group 3"/>
          <p:cNvGrpSpPr>
            <a:grpSpLocks/>
          </p:cNvGrpSpPr>
          <p:nvPr/>
        </p:nvGrpSpPr>
        <p:grpSpPr bwMode="auto">
          <a:xfrm>
            <a:off x="990600" y="1831975"/>
            <a:ext cx="2170113" cy="4035425"/>
            <a:chOff x="720" y="1296"/>
            <a:chExt cx="1367" cy="2542"/>
          </a:xfrm>
        </p:grpSpPr>
        <p:sp>
          <p:nvSpPr>
            <p:cNvPr id="94212"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ru-RU"/>
            </a:p>
          </p:txBody>
        </p:sp>
        <p:sp>
          <p:nvSpPr>
            <p:cNvPr id="94213"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a:effectLst/>
          </p:spPr>
          <p:txBody>
            <a:bodyPr wrap="none" anchor="ctr"/>
            <a:lstStyle/>
            <a:p>
              <a:endParaRPr lang="ru-RU"/>
            </a:p>
          </p:txBody>
        </p:sp>
        <p:sp>
          <p:nvSpPr>
            <p:cNvPr id="94214"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endParaRPr lang="ru-RU"/>
            </a:p>
          </p:txBody>
        </p:sp>
        <p:sp>
          <p:nvSpPr>
            <p:cNvPr id="94215"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ru-RU"/>
            </a:p>
          </p:txBody>
        </p:sp>
        <p:sp>
          <p:nvSpPr>
            <p:cNvPr id="94216"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w="9525">
              <a:noFill/>
              <a:round/>
              <a:headEnd/>
              <a:tailEnd/>
            </a:ln>
            <a:effectLst/>
          </p:spPr>
          <p:txBody>
            <a:bodyPr wrap="none" anchor="ctr"/>
            <a:lstStyle/>
            <a:p>
              <a:endParaRPr lang="ru-RU"/>
            </a:p>
          </p:txBody>
        </p:sp>
        <p:sp>
          <p:nvSpPr>
            <p:cNvPr id="94217"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w="9525">
              <a:noFill/>
              <a:round/>
              <a:headEnd/>
              <a:tailEnd/>
            </a:ln>
            <a:effectLst/>
          </p:spPr>
          <p:txBody>
            <a:bodyPr wrap="none" anchor="ctr"/>
            <a:lstStyle/>
            <a:p>
              <a:endParaRPr lang="ru-RU"/>
            </a:p>
          </p:txBody>
        </p:sp>
        <p:grpSp>
          <p:nvGrpSpPr>
            <p:cNvPr id="3" name="Group 10"/>
            <p:cNvGrpSpPr>
              <a:grpSpLocks/>
            </p:cNvGrpSpPr>
            <p:nvPr/>
          </p:nvGrpSpPr>
          <p:grpSpPr bwMode="auto">
            <a:xfrm>
              <a:off x="1189" y="1296"/>
              <a:ext cx="405" cy="405"/>
              <a:chOff x="1289" y="582"/>
              <a:chExt cx="668" cy="668"/>
            </a:xfrm>
          </p:grpSpPr>
          <p:sp>
            <p:nvSpPr>
              <p:cNvPr id="94219"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ru-RU"/>
              </a:p>
            </p:txBody>
          </p:sp>
          <p:sp>
            <p:nvSpPr>
              <p:cNvPr id="94220"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94221"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94222"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94223"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94224" name="Text Box 16"/>
            <p:cNvSpPr txBox="1">
              <a:spLocks noChangeArrowheads="1"/>
            </p:cNvSpPr>
            <p:nvPr/>
          </p:nvSpPr>
          <p:spPr bwMode="gray">
            <a:xfrm>
              <a:off x="1276" y="1354"/>
              <a:ext cx="223" cy="288"/>
            </a:xfrm>
            <a:prstGeom prst="rect">
              <a:avLst/>
            </a:prstGeom>
            <a:noFill/>
            <a:ln w="9525" algn="ctr">
              <a:noFill/>
              <a:miter lim="800000"/>
              <a:headEnd/>
              <a:tailEnd/>
            </a:ln>
            <a:effectLst/>
          </p:spPr>
          <p:txBody>
            <a:bodyPr wrap="none">
              <a:spAutoFit/>
            </a:bodyPr>
            <a:lstStyle/>
            <a:p>
              <a:pPr algn="ctr"/>
              <a:r>
                <a:rPr lang="en-US" sz="2400">
                  <a:solidFill>
                    <a:srgbClr val="000000"/>
                  </a:solidFill>
                </a:rPr>
                <a:t>1</a:t>
              </a:r>
              <a:endParaRPr lang="en-US"/>
            </a:p>
          </p:txBody>
        </p:sp>
        <p:sp>
          <p:nvSpPr>
            <p:cNvPr id="94225" name="Text Box 17"/>
            <p:cNvSpPr txBox="1">
              <a:spLocks noChangeArrowheads="1"/>
            </p:cNvSpPr>
            <p:nvPr/>
          </p:nvSpPr>
          <p:spPr bwMode="gray">
            <a:xfrm>
              <a:off x="768" y="1776"/>
              <a:ext cx="1296" cy="989"/>
            </a:xfrm>
            <a:prstGeom prst="rect">
              <a:avLst/>
            </a:prstGeom>
            <a:noFill/>
            <a:ln w="9525" algn="ctr">
              <a:noFill/>
              <a:miter lim="800000"/>
              <a:headEnd/>
              <a:tailEnd/>
            </a:ln>
            <a:effectLst/>
          </p:spPr>
          <p:txBody>
            <a:bodyPr wrap="square">
              <a:spAutoFit/>
            </a:bodyPr>
            <a:lstStyle/>
            <a:p>
              <a:pPr algn="ctr"/>
              <a:r>
                <a:rPr lang="ru-RU" sz="1600" dirty="0" smtClean="0">
                  <a:solidFill>
                    <a:schemeClr val="bg1">
                      <a:lumMod val="90000"/>
                    </a:schemeClr>
                  </a:solidFill>
                  <a:latin typeface="Arial Black" pitchFamily="34" charset="0"/>
                  <a:ea typeface="Times New Roman"/>
                  <a:cs typeface="Times New Roman"/>
                </a:rPr>
                <a:t>формирование </a:t>
              </a:r>
            </a:p>
            <a:p>
              <a:pPr algn="ctr"/>
              <a:r>
                <a:rPr lang="ru-RU" sz="1600" dirty="0" smtClean="0">
                  <a:solidFill>
                    <a:schemeClr val="bg1">
                      <a:lumMod val="90000"/>
                    </a:schemeClr>
                  </a:solidFill>
                  <a:latin typeface="Arial Black" pitchFamily="34" charset="0"/>
                  <a:ea typeface="Times New Roman"/>
                  <a:cs typeface="Times New Roman"/>
                </a:rPr>
                <a:t>готовности к саморазвитию</a:t>
              </a:r>
            </a:p>
            <a:p>
              <a:pPr algn="ctr"/>
              <a:r>
                <a:rPr lang="ru-RU" sz="1600" dirty="0" smtClean="0">
                  <a:solidFill>
                    <a:schemeClr val="bg1">
                      <a:lumMod val="90000"/>
                    </a:schemeClr>
                  </a:solidFill>
                  <a:latin typeface="Arial Black" pitchFamily="34" charset="0"/>
                  <a:ea typeface="Times New Roman"/>
                  <a:cs typeface="Times New Roman"/>
                </a:rPr>
                <a:t> и непрерывному образованию</a:t>
              </a:r>
              <a:endParaRPr lang="ru-RU" sz="1600" dirty="0" smtClean="0">
                <a:solidFill>
                  <a:schemeClr val="bg1">
                    <a:lumMod val="90000"/>
                  </a:schemeClr>
                </a:solidFill>
                <a:latin typeface="Arial Black" pitchFamily="34" charset="0"/>
              </a:endParaRPr>
            </a:p>
          </p:txBody>
        </p:sp>
      </p:grpSp>
      <p:grpSp>
        <p:nvGrpSpPr>
          <p:cNvPr id="4" name="Group 18"/>
          <p:cNvGrpSpPr>
            <a:grpSpLocks/>
          </p:cNvGrpSpPr>
          <p:nvPr/>
        </p:nvGrpSpPr>
        <p:grpSpPr bwMode="auto">
          <a:xfrm>
            <a:off x="3286125" y="1831975"/>
            <a:ext cx="2233613" cy="4035425"/>
            <a:chOff x="2166" y="1296"/>
            <a:chExt cx="1407" cy="2542"/>
          </a:xfrm>
        </p:grpSpPr>
        <p:sp>
          <p:nvSpPr>
            <p:cNvPr id="94227"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a:effectLst/>
          </p:spPr>
          <p:txBody>
            <a:bodyPr wrap="none" anchor="ctr"/>
            <a:lstStyle/>
            <a:p>
              <a:endParaRPr lang="ru-RU"/>
            </a:p>
          </p:txBody>
        </p:sp>
        <p:sp>
          <p:nvSpPr>
            <p:cNvPr id="94228" name="AutoShape 20"/>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a:effectLst/>
          </p:spPr>
          <p:txBody>
            <a:bodyPr wrap="none" anchor="ctr"/>
            <a:lstStyle/>
            <a:p>
              <a:endParaRPr lang="ru-RU"/>
            </a:p>
          </p:txBody>
        </p:sp>
        <p:sp>
          <p:nvSpPr>
            <p:cNvPr id="94229"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w="9525">
              <a:noFill/>
              <a:round/>
              <a:headEnd/>
              <a:tailEnd/>
            </a:ln>
            <a:effectLst/>
          </p:spPr>
          <p:txBody>
            <a:bodyPr wrap="none" anchor="ctr"/>
            <a:lstStyle/>
            <a:p>
              <a:endParaRPr lang="ru-RU"/>
            </a:p>
          </p:txBody>
        </p:sp>
        <p:sp>
          <p:nvSpPr>
            <p:cNvPr id="94230" name="AutoShape 22"/>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w="9525">
              <a:noFill/>
              <a:round/>
              <a:headEnd/>
              <a:tailEnd/>
            </a:ln>
            <a:effectLst/>
          </p:spPr>
          <p:txBody>
            <a:bodyPr wrap="none" anchor="ctr"/>
            <a:lstStyle/>
            <a:p>
              <a:endParaRPr lang="ru-RU"/>
            </a:p>
          </p:txBody>
        </p:sp>
        <p:sp>
          <p:nvSpPr>
            <p:cNvPr id="94231" name="Oval 23"/>
            <p:cNvSpPr>
              <a:spLocks noChangeArrowheads="1"/>
            </p:cNvSpPr>
            <p:nvPr/>
          </p:nvSpPr>
          <p:spPr bwMode="gray">
            <a:xfrm>
              <a:off x="2677" y="1296"/>
              <a:ext cx="405" cy="405"/>
            </a:xfrm>
            <a:prstGeom prst="ellipse">
              <a:avLst/>
            </a:prstGeom>
            <a:solidFill>
              <a:srgbClr val="333333"/>
            </a:solidFill>
            <a:ln w="38100" algn="ctr">
              <a:noFill/>
              <a:round/>
              <a:headEnd/>
              <a:tailEnd/>
            </a:ln>
            <a:effectLst/>
          </p:spPr>
          <p:txBody>
            <a:bodyPr anchor="ctr">
              <a:spAutoFit/>
            </a:bodyPr>
            <a:lstStyle/>
            <a:p>
              <a:endParaRPr lang="ru-RU"/>
            </a:p>
          </p:txBody>
        </p:sp>
        <p:sp>
          <p:nvSpPr>
            <p:cNvPr id="94232" name="Oval 24"/>
            <p:cNvSpPr>
              <a:spLocks noChangeArrowheads="1"/>
            </p:cNvSpPr>
            <p:nvPr/>
          </p:nvSpPr>
          <p:spPr bwMode="gray">
            <a:xfrm>
              <a:off x="2681" y="1299"/>
              <a:ext cx="392" cy="39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94233"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94234" name="Oval 26"/>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94235" name="Oval 27"/>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sp>
          <p:nvSpPr>
            <p:cNvPr id="94236" name="Text Box 28"/>
            <p:cNvSpPr txBox="1">
              <a:spLocks noChangeArrowheads="1"/>
            </p:cNvSpPr>
            <p:nvPr/>
          </p:nvSpPr>
          <p:spPr bwMode="gray">
            <a:xfrm>
              <a:off x="2764" y="1354"/>
              <a:ext cx="223" cy="288"/>
            </a:xfrm>
            <a:prstGeom prst="rect">
              <a:avLst/>
            </a:prstGeom>
            <a:noFill/>
            <a:ln w="9525" algn="ctr">
              <a:noFill/>
              <a:miter lim="800000"/>
              <a:headEnd/>
              <a:tailEnd/>
            </a:ln>
            <a:effectLst/>
          </p:spPr>
          <p:txBody>
            <a:bodyPr wrap="none">
              <a:spAutoFit/>
            </a:bodyPr>
            <a:lstStyle/>
            <a:p>
              <a:pPr algn="ctr"/>
              <a:r>
                <a:rPr lang="en-US" sz="2400">
                  <a:solidFill>
                    <a:srgbClr val="000000"/>
                  </a:solidFill>
                </a:rPr>
                <a:t>2</a:t>
              </a:r>
              <a:endParaRPr lang="en-US"/>
            </a:p>
          </p:txBody>
        </p:sp>
        <p:sp>
          <p:nvSpPr>
            <p:cNvPr id="94237" name="Text Box 29"/>
            <p:cNvSpPr txBox="1">
              <a:spLocks noChangeArrowheads="1"/>
            </p:cNvSpPr>
            <p:nvPr/>
          </p:nvSpPr>
          <p:spPr bwMode="gray">
            <a:xfrm>
              <a:off x="2166" y="1776"/>
              <a:ext cx="1386" cy="1299"/>
            </a:xfrm>
            <a:prstGeom prst="rect">
              <a:avLst/>
            </a:prstGeom>
            <a:noFill/>
            <a:ln w="9525" algn="ctr">
              <a:noFill/>
              <a:miter lim="800000"/>
              <a:headEnd/>
              <a:tailEnd/>
            </a:ln>
            <a:effectLst/>
          </p:spPr>
          <p:txBody>
            <a:bodyPr wrap="square">
              <a:spAutoFit/>
            </a:bodyPr>
            <a:lstStyle/>
            <a:p>
              <a:pPr algn="ctr"/>
              <a:r>
                <a:rPr lang="ru-RU" sz="1600" dirty="0" smtClean="0">
                  <a:latin typeface="Arial Black" pitchFamily="34" charset="0"/>
                  <a:ea typeface="Times New Roman"/>
                  <a:cs typeface="Times New Roman"/>
                </a:rPr>
                <a:t>проектирование и конструирование социальной среды развития обучающихся в системе образования</a:t>
              </a:r>
              <a:endParaRPr lang="en-US" sz="1600" dirty="0">
                <a:latin typeface="Arial Black" pitchFamily="34" charset="0"/>
              </a:endParaRPr>
            </a:p>
          </p:txBody>
        </p:sp>
        <p:sp>
          <p:nvSpPr>
            <p:cNvPr id="94238"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w="9525">
              <a:noFill/>
              <a:round/>
              <a:headEnd/>
              <a:tailEnd/>
            </a:ln>
            <a:effectLst/>
          </p:spPr>
          <p:txBody>
            <a:bodyPr wrap="none" anchor="ctr"/>
            <a:lstStyle/>
            <a:p>
              <a:endParaRPr lang="ru-RU"/>
            </a:p>
          </p:txBody>
        </p:sp>
        <p:sp>
          <p:nvSpPr>
            <p:cNvPr id="94239"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w="9525">
              <a:noFill/>
              <a:round/>
              <a:headEnd/>
              <a:tailEnd/>
            </a:ln>
            <a:effectLst/>
          </p:spPr>
          <p:txBody>
            <a:bodyPr wrap="none" anchor="ctr"/>
            <a:lstStyle/>
            <a:p>
              <a:endParaRPr lang="ru-RU"/>
            </a:p>
          </p:txBody>
        </p:sp>
      </p:grpSp>
      <p:grpSp>
        <p:nvGrpSpPr>
          <p:cNvPr id="5" name="Group 32"/>
          <p:cNvGrpSpPr>
            <a:grpSpLocks/>
          </p:cNvGrpSpPr>
          <p:nvPr/>
        </p:nvGrpSpPr>
        <p:grpSpPr bwMode="auto">
          <a:xfrm>
            <a:off x="5708650" y="1831975"/>
            <a:ext cx="2220913" cy="4035425"/>
            <a:chOff x="3692" y="1296"/>
            <a:chExt cx="1399" cy="2542"/>
          </a:xfrm>
        </p:grpSpPr>
        <p:sp>
          <p:nvSpPr>
            <p:cNvPr id="94241"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a:effectLst/>
          </p:spPr>
          <p:txBody>
            <a:bodyPr wrap="none" anchor="ctr"/>
            <a:lstStyle/>
            <a:p>
              <a:endParaRPr lang="ru-RU"/>
            </a:p>
          </p:txBody>
        </p:sp>
        <p:sp>
          <p:nvSpPr>
            <p:cNvPr id="94242" name="AutoShape 34"/>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a:effectLst/>
          </p:spPr>
          <p:txBody>
            <a:bodyPr wrap="none" anchor="ctr"/>
            <a:lstStyle/>
            <a:p>
              <a:endParaRPr lang="ru-RU"/>
            </a:p>
          </p:txBody>
        </p:sp>
        <p:sp>
          <p:nvSpPr>
            <p:cNvPr id="94243"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w="9525">
              <a:noFill/>
              <a:round/>
              <a:headEnd/>
              <a:tailEnd/>
            </a:ln>
            <a:effectLst/>
          </p:spPr>
          <p:txBody>
            <a:bodyPr wrap="none" anchor="ctr"/>
            <a:lstStyle/>
            <a:p>
              <a:endParaRPr lang="ru-RU"/>
            </a:p>
          </p:txBody>
        </p:sp>
        <p:sp>
          <p:nvSpPr>
            <p:cNvPr id="94244" name="AutoShape 36"/>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w="9525">
              <a:noFill/>
              <a:round/>
              <a:headEnd/>
              <a:tailEnd/>
            </a:ln>
            <a:effectLst/>
          </p:spPr>
          <p:txBody>
            <a:bodyPr wrap="none" anchor="ctr"/>
            <a:lstStyle/>
            <a:p>
              <a:endParaRPr lang="ru-RU"/>
            </a:p>
          </p:txBody>
        </p:sp>
        <p:grpSp>
          <p:nvGrpSpPr>
            <p:cNvPr id="6" name="Group 37"/>
            <p:cNvGrpSpPr>
              <a:grpSpLocks/>
            </p:cNvGrpSpPr>
            <p:nvPr/>
          </p:nvGrpSpPr>
          <p:grpSpPr bwMode="auto">
            <a:xfrm>
              <a:off x="4165" y="1296"/>
              <a:ext cx="405" cy="405"/>
              <a:chOff x="1289" y="582"/>
              <a:chExt cx="668" cy="668"/>
            </a:xfrm>
          </p:grpSpPr>
          <p:sp>
            <p:nvSpPr>
              <p:cNvPr id="94246" name="Oval 38"/>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ru-RU"/>
              </a:p>
            </p:txBody>
          </p:sp>
          <p:sp>
            <p:nvSpPr>
              <p:cNvPr id="94247" name="Oval 3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94248"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94249" name="Oval 4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94250" name="Oval 4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94251" name="Text Box 43"/>
            <p:cNvSpPr txBox="1">
              <a:spLocks noChangeArrowheads="1"/>
            </p:cNvSpPr>
            <p:nvPr/>
          </p:nvSpPr>
          <p:spPr bwMode="gray">
            <a:xfrm>
              <a:off x="4252" y="1354"/>
              <a:ext cx="223" cy="288"/>
            </a:xfrm>
            <a:prstGeom prst="rect">
              <a:avLst/>
            </a:prstGeom>
            <a:noFill/>
            <a:ln w="9525" algn="ctr">
              <a:noFill/>
              <a:miter lim="800000"/>
              <a:headEnd/>
              <a:tailEnd/>
            </a:ln>
            <a:effectLst/>
          </p:spPr>
          <p:txBody>
            <a:bodyPr wrap="none">
              <a:spAutoFit/>
            </a:bodyPr>
            <a:lstStyle/>
            <a:p>
              <a:pPr algn="ctr"/>
              <a:r>
                <a:rPr lang="en-US" sz="2400">
                  <a:solidFill>
                    <a:srgbClr val="000000"/>
                  </a:solidFill>
                </a:rPr>
                <a:t>3</a:t>
              </a:r>
              <a:endParaRPr lang="en-US"/>
            </a:p>
          </p:txBody>
        </p:sp>
        <p:sp>
          <p:nvSpPr>
            <p:cNvPr id="94252" name="Text Box 44"/>
            <p:cNvSpPr txBox="1">
              <a:spLocks noChangeArrowheads="1"/>
            </p:cNvSpPr>
            <p:nvPr/>
          </p:nvSpPr>
          <p:spPr bwMode="gray">
            <a:xfrm>
              <a:off x="3744" y="1776"/>
              <a:ext cx="1347" cy="834"/>
            </a:xfrm>
            <a:prstGeom prst="rect">
              <a:avLst/>
            </a:prstGeom>
            <a:noFill/>
            <a:ln w="9525" algn="ctr">
              <a:noFill/>
              <a:miter lim="800000"/>
              <a:headEnd/>
              <a:tailEnd/>
            </a:ln>
            <a:effectLst/>
          </p:spPr>
          <p:txBody>
            <a:bodyPr wrap="square">
              <a:spAutoFit/>
            </a:bodyPr>
            <a:lstStyle/>
            <a:p>
              <a:pPr algn="ctr"/>
              <a:r>
                <a:rPr lang="ru-RU" sz="1600" dirty="0" smtClean="0">
                  <a:latin typeface="Arial Black" pitchFamily="34" charset="0"/>
                  <a:ea typeface="Calibri"/>
                  <a:cs typeface="Times New Roman"/>
                </a:rPr>
                <a:t>активную учебно-познавательную деятельность обучающихся</a:t>
              </a:r>
              <a:endParaRPr lang="ru-RU" sz="1600" dirty="0">
                <a:latin typeface="Arial Black" pitchFamily="34" charset="0"/>
              </a:endParaRPr>
            </a:p>
          </p:txBody>
        </p:sp>
        <p:sp>
          <p:nvSpPr>
            <p:cNvPr id="94253"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w="9525">
              <a:noFill/>
              <a:round/>
              <a:headEnd/>
              <a:tailEnd/>
            </a:ln>
            <a:effectLst/>
          </p:spPr>
          <p:txBody>
            <a:bodyPr wrap="none" anchor="ctr"/>
            <a:lstStyle/>
            <a:p>
              <a:endParaRPr lang="ru-RU"/>
            </a:p>
          </p:txBody>
        </p:sp>
        <p:sp>
          <p:nvSpPr>
            <p:cNvPr id="94254" name="AutoShape 46"/>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FFFFFF"/>
                </a:gs>
              </a:gsLst>
              <a:lin ang="5400000" scaled="1"/>
            </a:gradFill>
            <a:ln w="9525">
              <a:noFill/>
              <a:round/>
              <a:headEnd/>
              <a:tailEnd/>
            </a:ln>
            <a:effectLst/>
          </p:spPr>
          <p:txBody>
            <a:bodyPr wrap="none" anchor="ctr"/>
            <a:lstStyle/>
            <a:p>
              <a:endParaRPr lang="ru-RU"/>
            </a:p>
          </p:txBody>
        </p:sp>
      </p:grpSp>
      <p:sp>
        <p:nvSpPr>
          <p:cNvPr id="51" name="Прямоугольник 50"/>
          <p:cNvSpPr/>
          <p:nvPr/>
        </p:nvSpPr>
        <p:spPr>
          <a:xfrm>
            <a:off x="2643174" y="1142984"/>
            <a:ext cx="3000396" cy="461665"/>
          </a:xfrm>
          <a:prstGeom prst="rect">
            <a:avLst/>
          </a:prstGeom>
        </p:spPr>
        <p:txBody>
          <a:bodyPr wrap="square">
            <a:spAutoFit/>
          </a:bodyPr>
          <a:lstStyle/>
          <a:p>
            <a:r>
              <a:rPr lang="ru-RU" sz="2400" b="1" dirty="0" smtClean="0">
                <a:latin typeface="Arial Black" pitchFamily="34" charset="0"/>
                <a:ea typeface="Calibri"/>
                <a:cs typeface="Times New Roman"/>
              </a:rPr>
              <a:t>обеспечивает:</a:t>
            </a:r>
            <a:endParaRPr lang="ru-RU" sz="2400" b="1" dirty="0">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cstate="print"/>
          <a:srcRect l="64219" t="45001" r="17031" b="22499"/>
          <a:stretch>
            <a:fillRect/>
          </a:stretch>
        </p:blipFill>
        <p:spPr bwMode="auto">
          <a:xfrm>
            <a:off x="4518886" y="4786322"/>
            <a:ext cx="2124816" cy="2071678"/>
          </a:xfrm>
          <a:prstGeom prst="rect">
            <a:avLst/>
          </a:prstGeom>
          <a:noFill/>
          <a:ln w="9525">
            <a:noFill/>
            <a:miter lim="800000"/>
            <a:headEnd/>
            <a:tailEnd/>
          </a:ln>
        </p:spPr>
      </p:pic>
      <p:sp>
        <p:nvSpPr>
          <p:cNvPr id="5" name="Содержимое 2"/>
          <p:cNvSpPr txBox="1">
            <a:spLocks/>
          </p:cNvSpPr>
          <p:nvPr/>
        </p:nvSpPr>
        <p:spPr bwMode="black">
          <a:xfrm>
            <a:off x="357158" y="642918"/>
            <a:ext cx="6786610" cy="52149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ru-RU" sz="1400" b="1" i="0" u="none" strike="noStrike" kern="0" cap="none" spc="0" normalizeH="0" baseline="0" noProof="0" dirty="0" smtClean="0">
              <a:ln>
                <a:noFill/>
              </a:ln>
              <a:solidFill>
                <a:schemeClr val="tx2"/>
              </a:solidFill>
              <a:effectLst/>
              <a:uLnTx/>
              <a:uFillTx/>
              <a:latin typeface="Arial Black"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ru-RU" sz="1400" b="1" i="0" u="none" strike="noStrike" kern="0" cap="none" spc="0" normalizeH="0" baseline="0" noProof="0" dirty="0" smtClean="0">
              <a:ln>
                <a:noFill/>
              </a:ln>
              <a:solidFill>
                <a:schemeClr val="tx2"/>
              </a:solidFill>
              <a:effectLst/>
              <a:uLnTx/>
              <a:uFillTx/>
              <a:latin typeface="Arial Black"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ru-RU" sz="1400" b="1" i="0" u="none" strike="noStrike" kern="0" cap="none" spc="0" normalizeH="0" baseline="0" noProof="0" dirty="0" smtClean="0">
              <a:ln>
                <a:noFill/>
              </a:ln>
              <a:solidFill>
                <a:schemeClr val="tx2"/>
              </a:solidFill>
              <a:effectLst/>
              <a:uLnTx/>
              <a:uFillTx/>
              <a:latin typeface="Arial Black"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ru-RU" sz="1400" b="1" i="0" u="none" strike="noStrike" kern="0" cap="none" spc="0" normalizeH="0" baseline="0" noProof="0" dirty="0" smtClean="0">
              <a:ln>
                <a:noFill/>
              </a:ln>
              <a:solidFill>
                <a:schemeClr val="tx2"/>
              </a:solidFill>
              <a:effectLst/>
              <a:uLnTx/>
              <a:uFillTx/>
              <a:latin typeface="Arial Black" pitchFamily="34" charset="0"/>
              <a:ea typeface="+mn-ea"/>
              <a:cs typeface="+mn-cs"/>
            </a:endParaRPr>
          </a:p>
          <a:p>
            <a:r>
              <a:rPr kumimoji="0" lang="ru-RU" sz="1800" b="1" i="0" u="none" strike="noStrike" kern="0" cap="none" spc="0" normalizeH="0" baseline="0" noProof="0" dirty="0" smtClean="0">
                <a:ln>
                  <a:noFill/>
                </a:ln>
                <a:solidFill>
                  <a:schemeClr val="tx2"/>
                </a:solidFill>
                <a:effectLst/>
                <a:uLnTx/>
                <a:uFillTx/>
                <a:latin typeface="Arial Black" pitchFamily="34" charset="0"/>
                <a:ea typeface="+mn-ea"/>
                <a:cs typeface="+mn-cs"/>
              </a:rPr>
              <a:t>                                  </a:t>
            </a:r>
            <a:r>
              <a:rPr lang="ru-RU" dirty="0" smtClean="0"/>
              <a:t>Литература.</a:t>
            </a:r>
          </a:p>
          <a:p>
            <a:r>
              <a:rPr lang="ru-RU" dirty="0" smtClean="0"/>
              <a:t>1.Виневская А.В. Метод кейсов в педагогике. Изд-во: Феникс, 2015. 141 с.</a:t>
            </a:r>
          </a:p>
          <a:p>
            <a:r>
              <a:rPr lang="ru-RU" dirty="0" smtClean="0"/>
              <a:t>2. </a:t>
            </a:r>
            <a:r>
              <a:rPr lang="ru-RU" dirty="0" err="1" smtClean="0"/>
              <a:t>Балакирева</a:t>
            </a:r>
            <a:r>
              <a:rPr lang="ru-RU" dirty="0" smtClean="0"/>
              <a:t> Г.В. Применение </a:t>
            </a:r>
            <a:r>
              <a:rPr lang="ru-RU" dirty="0" err="1" smtClean="0"/>
              <a:t>кейс-технологии</a:t>
            </a:r>
            <a:r>
              <a:rPr lang="ru-RU" dirty="0" smtClean="0"/>
              <a:t> на уроках математики. Сайт</a:t>
            </a:r>
          </a:p>
          <a:p>
            <a:r>
              <a:rPr lang="ru-RU" dirty="0" smtClean="0"/>
              <a:t>«</a:t>
            </a:r>
            <a:r>
              <a:rPr lang="ru-RU" dirty="0" err="1" smtClean="0"/>
              <a:t>Инфоурок</a:t>
            </a:r>
            <a:r>
              <a:rPr lang="ru-RU" dirty="0" smtClean="0"/>
              <a:t>». – URL: </a:t>
            </a:r>
            <a:r>
              <a:rPr lang="ru-RU" u="sng" dirty="0" smtClean="0">
                <a:hlinkClick r:id="rId4"/>
              </a:rPr>
              <a:t>https://infourok.ru/doklad-po-temeprimenenie-keys-tehnologii-naurokah-matematiki-783272.html</a:t>
            </a:r>
            <a:endParaRPr lang="ru-RU" dirty="0" smtClean="0"/>
          </a:p>
          <a:p>
            <a:r>
              <a:rPr lang="ru-RU" dirty="0" smtClean="0"/>
              <a:t>3.</a:t>
            </a:r>
            <a:r>
              <a:rPr lang="ru-RU" b="1" dirty="0" smtClean="0"/>
              <a:t> </a:t>
            </a:r>
            <a:r>
              <a:rPr lang="ru-RU" dirty="0" err="1" smtClean="0"/>
              <a:t>Дударева</a:t>
            </a:r>
            <a:r>
              <a:rPr lang="ru-RU" dirty="0" smtClean="0"/>
              <a:t> Наталия Владимировна , </a:t>
            </a:r>
            <a:r>
              <a:rPr lang="ru-RU" dirty="0" err="1" smtClean="0"/>
              <a:t>Унегова</a:t>
            </a:r>
            <a:r>
              <a:rPr lang="ru-RU" dirty="0" smtClean="0"/>
              <a:t> Татьяна Александровна, «МЕТОДИЧЕСКИЕ АСПЕКТЫИСПОЛЬЗОВАНИЯ МЕТОДА «CASE STUDY»ПРИ ОБУЧЕНИИ МАТЕМАТИКЕ В СРЕДНЕЙШКОЛЕ» - ПЕДАГОГИЧЕСКОЕ ОБРАЗОВАНИЕ В РОССИИ. 2014. № 8</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ru-RU" sz="1800" b="1" i="0" u="none" strike="noStrike" kern="0" cap="none" spc="0" normalizeH="0" baseline="0" noProof="0" dirty="0">
              <a:ln>
                <a:noFill/>
              </a:ln>
              <a:solidFill>
                <a:schemeClr val="tx2"/>
              </a:solidFill>
              <a:effectLst/>
              <a:uLnTx/>
              <a:uFillTx/>
              <a:latin typeface="Arial Black" pitchFamily="34"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500174"/>
            <a:ext cx="7429552" cy="2795592"/>
          </a:xfrm>
        </p:spPr>
        <p:txBody>
          <a:bodyPr/>
          <a:lstStyle/>
          <a:p>
            <a:pPr lvl="0"/>
            <a:r>
              <a:rPr lang="ru-RU" sz="2000" b="1" u="sng" dirty="0" smtClean="0">
                <a:latin typeface="Arial Black" pitchFamily="34" charset="0"/>
                <a:ea typeface="Arial"/>
                <a:cs typeface="Arial"/>
                <a:sym typeface="Arial"/>
              </a:rPr>
              <a:t>Педагогическая технология </a:t>
            </a:r>
          </a:p>
          <a:p>
            <a:pPr lvl="0">
              <a:buNone/>
            </a:pPr>
            <a:r>
              <a:rPr lang="ru-RU" sz="2000" b="1" dirty="0" smtClean="0">
                <a:latin typeface="Arial Black" pitchFamily="34" charset="0"/>
                <a:ea typeface="Arial"/>
                <a:cs typeface="Arial"/>
                <a:sym typeface="Arial"/>
              </a:rPr>
              <a:t>     есть продуманная во всех деталях модель совместной учебной и педагогической деятельности по проектированию, организации и проведению учебного процесса с безусловным обеспечением комфортных условий для учащихся и учителя</a:t>
            </a:r>
          </a:p>
          <a:p>
            <a:endParaRPr lang="ru-RU" dirty="0"/>
          </a:p>
        </p:txBody>
      </p:sp>
      <p:pic>
        <p:nvPicPr>
          <p:cNvPr id="1030" name="Picture 6" descr="http://energy-ltd.ru/img/prezentatsiya-novie-pedagogicheskie-tehnologii.jpg"/>
          <p:cNvPicPr>
            <a:picLocks noChangeAspect="1" noChangeArrowheads="1"/>
          </p:cNvPicPr>
          <p:nvPr/>
        </p:nvPicPr>
        <p:blipFill>
          <a:blip r:embed="rId2" cstate="print"/>
          <a:srcRect t="58707" r="64600"/>
          <a:stretch>
            <a:fillRect/>
          </a:stretch>
        </p:blipFill>
        <p:spPr bwMode="auto">
          <a:xfrm>
            <a:off x="6286512" y="4000504"/>
            <a:ext cx="1987533" cy="173966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500166" y="428604"/>
            <a:ext cx="6572296" cy="785818"/>
          </a:xfrm>
        </p:spPr>
        <p:txBody>
          <a:bodyPr/>
          <a:lstStyle/>
          <a:p>
            <a:r>
              <a:rPr lang="ru-RU" sz="2400" dirty="0" smtClean="0">
                <a:latin typeface="Arial Black" pitchFamily="34" charset="0"/>
              </a:rPr>
              <a:t>Современные педагогические </a:t>
            </a:r>
            <a:r>
              <a:rPr lang="ru-RU" sz="2400" dirty="0" smtClean="0">
                <a:solidFill>
                  <a:schemeClr val="tx1"/>
                </a:solidFill>
                <a:latin typeface="Arial Black" pitchFamily="34" charset="0"/>
              </a:rPr>
              <a:t>технологии</a:t>
            </a:r>
            <a:endParaRPr lang="en-US" sz="2400" dirty="0">
              <a:solidFill>
                <a:schemeClr val="tx1"/>
              </a:solidFill>
              <a:latin typeface="Arial Black" pitchFamily="34" charset="0"/>
            </a:endParaRPr>
          </a:p>
        </p:txBody>
      </p:sp>
      <p:sp>
        <p:nvSpPr>
          <p:cNvPr id="88067" name="Text Box 3"/>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ru-RU"/>
          </a:p>
        </p:txBody>
      </p:sp>
      <p:sp>
        <p:nvSpPr>
          <p:cNvPr id="88110" name="AutoShape 46"/>
          <p:cNvSpPr>
            <a:spLocks noChangeArrowheads="1"/>
          </p:cNvSpPr>
          <p:nvPr/>
        </p:nvSpPr>
        <p:spPr bwMode="ltGray">
          <a:xfrm rot="5400000">
            <a:off x="-2134441" y="1491443"/>
            <a:ext cx="4824413" cy="4699002"/>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ru-RU"/>
          </a:p>
        </p:txBody>
      </p:sp>
      <p:sp>
        <p:nvSpPr>
          <p:cNvPr id="88111" name="AutoShape 47"/>
          <p:cNvSpPr>
            <a:spLocks noChangeArrowheads="1"/>
          </p:cNvSpPr>
          <p:nvPr/>
        </p:nvSpPr>
        <p:spPr bwMode="ltGray">
          <a:xfrm rot="5400000" flipH="1">
            <a:off x="-2016125" y="1837520"/>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bg2">
                  <a:alpha val="56000"/>
                </a:schemeClr>
              </a:gs>
              <a:gs pos="100000">
                <a:schemeClr val="bg2">
                  <a:gamma/>
                  <a:tint val="0"/>
                  <a:invGamma/>
                  <a:alpha val="48000"/>
                </a:schemeClr>
              </a:gs>
            </a:gsLst>
            <a:lin ang="5400000" scaled="1"/>
          </a:gradFill>
          <a:ln w="0" algn="ctr">
            <a:noFill/>
            <a:miter lim="800000"/>
            <a:headEnd/>
            <a:tailEnd/>
          </a:ln>
          <a:effectLst/>
        </p:spPr>
        <p:txBody>
          <a:bodyPr vert="vert270" wrap="none" anchor="ctr"/>
          <a:lstStyle/>
          <a:p>
            <a:pPr lvl="0">
              <a:lnSpc>
                <a:spcPct val="150000"/>
              </a:lnSpc>
              <a:defRPr/>
            </a:pPr>
            <a:endParaRPr lang="ru-RU" b="1" kern="0" dirty="0"/>
          </a:p>
        </p:txBody>
      </p:sp>
      <p:grpSp>
        <p:nvGrpSpPr>
          <p:cNvPr id="2" name="Group 53"/>
          <p:cNvGrpSpPr>
            <a:grpSpLocks/>
          </p:cNvGrpSpPr>
          <p:nvPr/>
        </p:nvGrpSpPr>
        <p:grpSpPr bwMode="auto">
          <a:xfrm>
            <a:off x="928662" y="1428736"/>
            <a:ext cx="381000" cy="381000"/>
            <a:chOff x="2078" y="1680"/>
            <a:chExt cx="1615" cy="1615"/>
          </a:xfrm>
        </p:grpSpPr>
        <p:sp>
          <p:nvSpPr>
            <p:cNvPr id="88118"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ru-RU"/>
            </a:p>
          </p:txBody>
        </p:sp>
        <p:sp>
          <p:nvSpPr>
            <p:cNvPr id="88119"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88120"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8121"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ru-RU"/>
            </a:p>
          </p:txBody>
        </p:sp>
        <p:sp>
          <p:nvSpPr>
            <p:cNvPr id="88122"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8123" name="Oval 5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ru-RU"/>
            </a:p>
          </p:txBody>
        </p:sp>
      </p:grpSp>
      <p:grpSp>
        <p:nvGrpSpPr>
          <p:cNvPr id="3" name="Group 60"/>
          <p:cNvGrpSpPr>
            <a:grpSpLocks/>
          </p:cNvGrpSpPr>
          <p:nvPr/>
        </p:nvGrpSpPr>
        <p:grpSpPr bwMode="auto">
          <a:xfrm>
            <a:off x="1643042" y="2000240"/>
            <a:ext cx="381000" cy="381000"/>
            <a:chOff x="2078" y="1680"/>
            <a:chExt cx="1615" cy="1615"/>
          </a:xfrm>
        </p:grpSpPr>
        <p:sp>
          <p:nvSpPr>
            <p:cNvPr id="88125"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ru-RU"/>
            </a:p>
          </p:txBody>
        </p:sp>
        <p:sp>
          <p:nvSpPr>
            <p:cNvPr id="88126"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88127"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8128"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ru-RU"/>
            </a:p>
          </p:txBody>
        </p:sp>
        <p:sp>
          <p:nvSpPr>
            <p:cNvPr id="88129"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8130"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ru-RU"/>
            </a:p>
          </p:txBody>
        </p:sp>
      </p:grpSp>
      <p:grpSp>
        <p:nvGrpSpPr>
          <p:cNvPr id="4" name="Group 67"/>
          <p:cNvGrpSpPr>
            <a:grpSpLocks/>
          </p:cNvGrpSpPr>
          <p:nvPr/>
        </p:nvGrpSpPr>
        <p:grpSpPr bwMode="auto">
          <a:xfrm>
            <a:off x="2000232" y="2714620"/>
            <a:ext cx="381000" cy="381000"/>
            <a:chOff x="2078" y="1680"/>
            <a:chExt cx="1615" cy="1615"/>
          </a:xfrm>
        </p:grpSpPr>
        <p:sp>
          <p:nvSpPr>
            <p:cNvPr id="88132"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ru-RU"/>
            </a:p>
          </p:txBody>
        </p:sp>
        <p:sp>
          <p:nvSpPr>
            <p:cNvPr id="88133"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88134"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8135"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ru-RU"/>
            </a:p>
          </p:txBody>
        </p:sp>
        <p:sp>
          <p:nvSpPr>
            <p:cNvPr id="88136"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8137"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ru-RU"/>
            </a:p>
          </p:txBody>
        </p:sp>
      </p:grpSp>
      <p:grpSp>
        <p:nvGrpSpPr>
          <p:cNvPr id="5" name="Group 74"/>
          <p:cNvGrpSpPr>
            <a:grpSpLocks/>
          </p:cNvGrpSpPr>
          <p:nvPr/>
        </p:nvGrpSpPr>
        <p:grpSpPr bwMode="auto">
          <a:xfrm>
            <a:off x="2214546" y="3429000"/>
            <a:ext cx="381000" cy="381000"/>
            <a:chOff x="2078" y="1680"/>
            <a:chExt cx="1615" cy="1615"/>
          </a:xfrm>
        </p:grpSpPr>
        <p:sp>
          <p:nvSpPr>
            <p:cNvPr id="88139"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ru-RU"/>
            </a:p>
          </p:txBody>
        </p:sp>
        <p:sp>
          <p:nvSpPr>
            <p:cNvPr id="88140"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88141"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8142"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ru-RU"/>
            </a:p>
          </p:txBody>
        </p:sp>
        <p:sp>
          <p:nvSpPr>
            <p:cNvPr id="88143"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8144"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ru-RU"/>
            </a:p>
          </p:txBody>
        </p:sp>
      </p:grpSp>
      <p:grpSp>
        <p:nvGrpSpPr>
          <p:cNvPr id="6" name="Group 81"/>
          <p:cNvGrpSpPr>
            <a:grpSpLocks/>
          </p:cNvGrpSpPr>
          <p:nvPr/>
        </p:nvGrpSpPr>
        <p:grpSpPr bwMode="auto">
          <a:xfrm>
            <a:off x="2214546" y="4000504"/>
            <a:ext cx="355600" cy="381000"/>
            <a:chOff x="2078" y="1680"/>
            <a:chExt cx="1615" cy="1615"/>
          </a:xfrm>
        </p:grpSpPr>
        <p:sp>
          <p:nvSpPr>
            <p:cNvPr id="88146"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ru-RU"/>
            </a:p>
          </p:txBody>
        </p:sp>
        <p:sp>
          <p:nvSpPr>
            <p:cNvPr id="88147"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88148"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8149"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88150"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8151" name="Oval 87"/>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ru-RU"/>
            </a:p>
          </p:txBody>
        </p:sp>
      </p:grpSp>
      <p:grpSp>
        <p:nvGrpSpPr>
          <p:cNvPr id="48" name="Group 53"/>
          <p:cNvGrpSpPr>
            <a:grpSpLocks/>
          </p:cNvGrpSpPr>
          <p:nvPr/>
        </p:nvGrpSpPr>
        <p:grpSpPr bwMode="auto">
          <a:xfrm>
            <a:off x="2000232" y="4714884"/>
            <a:ext cx="381000" cy="381000"/>
            <a:chOff x="2078" y="1680"/>
            <a:chExt cx="1615" cy="1615"/>
          </a:xfrm>
        </p:grpSpPr>
        <p:sp>
          <p:nvSpPr>
            <p:cNvPr id="49"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ru-RU"/>
            </a:p>
          </p:txBody>
        </p:sp>
        <p:sp>
          <p:nvSpPr>
            <p:cNvPr id="50"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51"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52"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ru-RU"/>
            </a:p>
          </p:txBody>
        </p:sp>
        <p:sp>
          <p:nvSpPr>
            <p:cNvPr id="53"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54" name="Oval 5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ru-RU"/>
            </a:p>
          </p:txBody>
        </p:sp>
      </p:grpSp>
      <p:grpSp>
        <p:nvGrpSpPr>
          <p:cNvPr id="55" name="Group 67"/>
          <p:cNvGrpSpPr>
            <a:grpSpLocks/>
          </p:cNvGrpSpPr>
          <p:nvPr/>
        </p:nvGrpSpPr>
        <p:grpSpPr bwMode="auto">
          <a:xfrm>
            <a:off x="1000100" y="5857892"/>
            <a:ext cx="381000" cy="381000"/>
            <a:chOff x="2078" y="1680"/>
            <a:chExt cx="1615" cy="1615"/>
          </a:xfrm>
        </p:grpSpPr>
        <p:sp>
          <p:nvSpPr>
            <p:cNvPr id="56"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ru-RU"/>
            </a:p>
          </p:txBody>
        </p:sp>
        <p:sp>
          <p:nvSpPr>
            <p:cNvPr id="57"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58"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59"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ru-RU"/>
            </a:p>
          </p:txBody>
        </p:sp>
        <p:sp>
          <p:nvSpPr>
            <p:cNvPr id="60"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61"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ru-RU"/>
            </a:p>
          </p:txBody>
        </p:sp>
      </p:grpSp>
      <p:sp>
        <p:nvSpPr>
          <p:cNvPr id="29697" name="Rectangle 1"/>
          <p:cNvSpPr>
            <a:spLocks noChangeArrowheads="1"/>
          </p:cNvSpPr>
          <p:nvPr/>
        </p:nvSpPr>
        <p:spPr bwMode="auto">
          <a:xfrm>
            <a:off x="1357290" y="1285860"/>
            <a:ext cx="70009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ru-RU" sz="16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технология организации самостоятельной деятельности школьников</a:t>
            </a: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63" name="Rectangle 1"/>
          <p:cNvSpPr>
            <a:spLocks noChangeArrowheads="1"/>
          </p:cNvSpPr>
          <p:nvPr/>
        </p:nvSpPr>
        <p:spPr bwMode="auto">
          <a:xfrm>
            <a:off x="2571736" y="4000504"/>
            <a:ext cx="578647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tabLst>
                <a:tab pos="457200" algn="l"/>
              </a:tabLst>
            </a:pPr>
            <a:r>
              <a:rPr kumimoji="0" lang="ru-RU" sz="16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r>
              <a:rPr lang="ru-RU" sz="1600" dirty="0" smtClean="0">
                <a:latin typeface="Arial Black" pitchFamily="34" charset="0"/>
              </a:rPr>
              <a:t>технологии развития критического мышления</a:t>
            </a: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64" name="Rectangle 1"/>
          <p:cNvSpPr>
            <a:spLocks noChangeArrowheads="1"/>
          </p:cNvSpPr>
          <p:nvPr/>
        </p:nvSpPr>
        <p:spPr bwMode="auto">
          <a:xfrm>
            <a:off x="2571736" y="3429000"/>
            <a:ext cx="44291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tabLst>
                <a:tab pos="457200" algn="l"/>
              </a:tabLst>
            </a:pPr>
            <a:r>
              <a:rPr kumimoji="0" lang="ru-RU" sz="16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r>
              <a:rPr lang="ru-RU" sz="1600" dirty="0" smtClean="0">
                <a:latin typeface="Arial Black" pitchFamily="34" charset="0"/>
              </a:rPr>
              <a:t>технология проблемного обучения</a:t>
            </a: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65" name="Rectangle 1"/>
          <p:cNvSpPr>
            <a:spLocks noChangeArrowheads="1"/>
          </p:cNvSpPr>
          <p:nvPr/>
        </p:nvSpPr>
        <p:spPr bwMode="auto">
          <a:xfrm>
            <a:off x="2357422" y="2714620"/>
            <a:ext cx="70009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tabLst>
                <a:tab pos="457200" algn="l"/>
              </a:tabLst>
            </a:pPr>
            <a:r>
              <a:rPr lang="ru-RU" sz="1600" dirty="0" smtClean="0">
                <a:latin typeface="Arial Black" pitchFamily="34" charset="0"/>
              </a:rPr>
              <a:t>технология организации проектной деятельности школьников</a:t>
            </a: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66" name="Rectangle 1"/>
          <p:cNvSpPr>
            <a:spLocks noChangeArrowheads="1"/>
          </p:cNvSpPr>
          <p:nvPr/>
        </p:nvSpPr>
        <p:spPr bwMode="auto">
          <a:xfrm>
            <a:off x="2143076" y="1928802"/>
            <a:ext cx="70009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tabLst>
                <a:tab pos="457200" algn="l"/>
              </a:tabLst>
            </a:pPr>
            <a:r>
              <a:rPr lang="ru-RU" sz="1600" dirty="0" smtClean="0">
                <a:latin typeface="Arial Black" pitchFamily="34" charset="0"/>
              </a:rPr>
              <a:t>технология организации исследовательской деятельности школьников</a:t>
            </a: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67" name="Rectangle 1"/>
          <p:cNvSpPr>
            <a:spLocks noChangeArrowheads="1"/>
          </p:cNvSpPr>
          <p:nvPr/>
        </p:nvSpPr>
        <p:spPr bwMode="auto">
          <a:xfrm>
            <a:off x="1571604" y="5929330"/>
            <a:ext cx="264320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tabLst>
                <a:tab pos="457200" algn="l"/>
              </a:tabLst>
            </a:pPr>
            <a:r>
              <a:rPr kumimoji="0" lang="ru-RU" sz="16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r>
              <a:rPr lang="ru-RU" sz="1600" dirty="0" smtClean="0">
                <a:latin typeface="Arial Black" pitchFamily="34" charset="0"/>
              </a:rPr>
              <a:t>технология кейсов</a:t>
            </a:r>
            <a:r>
              <a:rPr lang="ru-RU" sz="1600" b="1" dirty="0" smtClean="0">
                <a:latin typeface="Arial Black" pitchFamily="34" charset="0"/>
              </a:rPr>
              <a:t>.</a:t>
            </a:r>
            <a:endParaRPr lang="ru-RU" sz="1600" dirty="0" smtClean="0">
              <a:latin typeface="Arial Black" pitchFamily="34" charset="0"/>
            </a:endParaRPr>
          </a:p>
          <a:p>
            <a:pPr lvl="0">
              <a:tabLst>
                <a:tab pos="457200" algn="l"/>
              </a:tabLst>
            </a:pP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68" name="Rectangle 1"/>
          <p:cNvSpPr>
            <a:spLocks noChangeArrowheads="1"/>
          </p:cNvSpPr>
          <p:nvPr/>
        </p:nvSpPr>
        <p:spPr bwMode="auto">
          <a:xfrm>
            <a:off x="2000232" y="5286388"/>
            <a:ext cx="521497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tabLst>
                <a:tab pos="457200" algn="l"/>
              </a:tabLst>
            </a:pPr>
            <a:r>
              <a:rPr kumimoji="0" lang="ru-RU" sz="16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r>
              <a:rPr lang="ru-RU" sz="1600" dirty="0" smtClean="0">
                <a:latin typeface="Arial Black" pitchFamily="34" charset="0"/>
              </a:rPr>
              <a:t>технология «Педагогическая мастерская</a:t>
            </a:r>
            <a:r>
              <a:rPr lang="ru-RU" sz="1600" dirty="0" smtClean="0"/>
              <a:t>»;</a:t>
            </a:r>
          </a:p>
          <a:p>
            <a:pPr lvl="0">
              <a:tabLst>
                <a:tab pos="457200" algn="l"/>
              </a:tabLst>
            </a:pP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69" name="Rectangle 1"/>
          <p:cNvSpPr>
            <a:spLocks noChangeArrowheads="1"/>
          </p:cNvSpPr>
          <p:nvPr/>
        </p:nvSpPr>
        <p:spPr bwMode="auto">
          <a:xfrm>
            <a:off x="2500298" y="4643446"/>
            <a:ext cx="514353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tabLst>
                <a:tab pos="457200" algn="l"/>
              </a:tabLst>
            </a:pPr>
            <a:r>
              <a:rPr kumimoji="0" lang="ru-RU" sz="16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r>
              <a:rPr lang="ru-RU" sz="1600" dirty="0" smtClean="0">
                <a:latin typeface="Arial Black" pitchFamily="34" charset="0"/>
              </a:rPr>
              <a:t>технологии диалогового взаимодействия</a:t>
            </a: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p:txBody>
      </p:sp>
      <p:grpSp>
        <p:nvGrpSpPr>
          <p:cNvPr id="70" name="Group 60"/>
          <p:cNvGrpSpPr>
            <a:grpSpLocks/>
          </p:cNvGrpSpPr>
          <p:nvPr/>
        </p:nvGrpSpPr>
        <p:grpSpPr bwMode="auto">
          <a:xfrm>
            <a:off x="1571604" y="5357826"/>
            <a:ext cx="381000" cy="381000"/>
            <a:chOff x="2078" y="1680"/>
            <a:chExt cx="1615" cy="1615"/>
          </a:xfrm>
        </p:grpSpPr>
        <p:sp>
          <p:nvSpPr>
            <p:cNvPr id="71"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ru-RU"/>
            </a:p>
          </p:txBody>
        </p:sp>
        <p:sp>
          <p:nvSpPr>
            <p:cNvPr id="72"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73"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74"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ru-RU"/>
            </a:p>
          </p:txBody>
        </p:sp>
        <p:sp>
          <p:nvSpPr>
            <p:cNvPr id="75"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76"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ru-RU"/>
            </a:p>
          </p:txBody>
        </p:sp>
      </p:grpSp>
      <p:pic>
        <p:nvPicPr>
          <p:cNvPr id="77" name="Содержимое 5" descr="Scan_20141117_190528.jpg"/>
          <p:cNvPicPr>
            <a:picLocks noChangeAspect="1"/>
          </p:cNvPicPr>
          <p:nvPr/>
        </p:nvPicPr>
        <p:blipFill>
          <a:blip r:embed="rId2" cstate="print"/>
          <a:srcRect l="36613" b="31181"/>
          <a:stretch>
            <a:fillRect/>
          </a:stretch>
        </p:blipFill>
        <p:spPr bwMode="auto">
          <a:xfrm>
            <a:off x="7500958" y="4735755"/>
            <a:ext cx="1435705" cy="1907955"/>
          </a:xfrm>
          <a:prstGeom prst="rect">
            <a:avLst/>
          </a:prstGeom>
          <a:noFill/>
          <a:ln w="9525">
            <a:noFill/>
            <a:miter lim="800000"/>
            <a:headEnd/>
            <a:tailEnd/>
          </a:ln>
          <a:effectLst/>
        </p:spPr>
      </p:pic>
      <p:sp>
        <p:nvSpPr>
          <p:cNvPr id="78" name="Прямоугольник 77"/>
          <p:cNvSpPr/>
          <p:nvPr/>
        </p:nvSpPr>
        <p:spPr>
          <a:xfrm>
            <a:off x="7582514" y="6036374"/>
            <a:ext cx="1346744" cy="415498"/>
          </a:xfrm>
          <a:prstGeom prst="rect">
            <a:avLst/>
          </a:prstGeom>
        </p:spPr>
        <p:txBody>
          <a:bodyPr wrap="square">
            <a:spAutoFit/>
          </a:bodyPr>
          <a:lstStyle/>
          <a:p>
            <a:pPr algn="ctr"/>
            <a:r>
              <a:rPr lang="ru-RU" sz="1050" b="1" dirty="0" err="1" smtClean="0">
                <a:latin typeface="+mn-lt"/>
              </a:rPr>
              <a:t>Даутова</a:t>
            </a:r>
            <a:r>
              <a:rPr lang="ru-RU" sz="1050" b="1" dirty="0" smtClean="0">
                <a:latin typeface="+mn-lt"/>
              </a:rPr>
              <a:t> О.Б</a:t>
            </a:r>
          </a:p>
          <a:p>
            <a:pPr algn="ctr"/>
            <a:r>
              <a:rPr lang="ru-RU" sz="1050" b="1" dirty="0" smtClean="0">
                <a:latin typeface="+mn-lt"/>
              </a:rPr>
              <a:t> и др.</a:t>
            </a:r>
          </a:p>
        </p:txBody>
      </p:sp>
      <p:sp>
        <p:nvSpPr>
          <p:cNvPr id="80" name="Прямоугольник 79"/>
          <p:cNvSpPr/>
          <p:nvPr/>
        </p:nvSpPr>
        <p:spPr>
          <a:xfrm>
            <a:off x="0" y="2857496"/>
            <a:ext cx="1785950" cy="1754326"/>
          </a:xfrm>
          <a:prstGeom prst="rect">
            <a:avLst/>
          </a:prstGeom>
        </p:spPr>
        <p:txBody>
          <a:bodyPr wrap="square">
            <a:spAutoFit/>
          </a:bodyPr>
          <a:lstStyle/>
          <a:p>
            <a:pPr lvl="0" algn="ctr">
              <a:lnSpc>
                <a:spcPct val="150000"/>
              </a:lnSpc>
              <a:defRPr/>
            </a:pPr>
            <a:r>
              <a:rPr lang="ru-RU" b="1" kern="0" dirty="0" smtClean="0">
                <a:solidFill>
                  <a:srgbClr val="D4771A"/>
                </a:solidFill>
              </a:rPr>
              <a:t>В условиях </a:t>
            </a:r>
            <a:br>
              <a:rPr lang="ru-RU" b="1" kern="0" dirty="0" smtClean="0">
                <a:solidFill>
                  <a:srgbClr val="D4771A"/>
                </a:solidFill>
              </a:rPr>
            </a:br>
            <a:r>
              <a:rPr lang="ru-RU" b="1" kern="0" dirty="0" smtClean="0">
                <a:solidFill>
                  <a:srgbClr val="D4771A"/>
                </a:solidFill>
              </a:rPr>
              <a:t>реализации</a:t>
            </a:r>
          </a:p>
          <a:p>
            <a:pPr lvl="0" algn="ctr">
              <a:lnSpc>
                <a:spcPct val="150000"/>
              </a:lnSpc>
              <a:defRPr/>
            </a:pPr>
            <a:r>
              <a:rPr lang="ru-RU" b="1" kern="0" dirty="0" smtClean="0">
                <a:solidFill>
                  <a:srgbClr val="D4771A"/>
                </a:solidFill>
              </a:rPr>
              <a:t> требований </a:t>
            </a:r>
          </a:p>
          <a:p>
            <a:pPr lvl="0" algn="ctr">
              <a:lnSpc>
                <a:spcPct val="150000"/>
              </a:lnSpc>
              <a:defRPr/>
            </a:pPr>
            <a:r>
              <a:rPr lang="ru-RU" b="1" kern="0" dirty="0" smtClean="0">
                <a:solidFill>
                  <a:srgbClr val="D4771A"/>
                </a:solidFill>
              </a:rPr>
              <a:t>ФГОС  ОО</a:t>
            </a:r>
            <a:endParaRPr lang="ru-RU" b="1" kern="0" dirty="0">
              <a:solidFill>
                <a:srgbClr val="D4771A"/>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ru-RU"/>
          </a:p>
        </p:txBody>
      </p:sp>
      <p:sp>
        <p:nvSpPr>
          <p:cNvPr id="123907" name="Rectangle 3"/>
          <p:cNvSpPr>
            <a:spLocks noGrp="1" noChangeArrowheads="1"/>
          </p:cNvSpPr>
          <p:nvPr>
            <p:ph type="title"/>
          </p:nvPr>
        </p:nvSpPr>
        <p:spPr>
          <a:xfrm>
            <a:off x="1979613" y="188913"/>
            <a:ext cx="5092717" cy="563562"/>
          </a:xfrm>
        </p:spPr>
        <p:txBody>
          <a:bodyPr/>
          <a:lstStyle/>
          <a:p>
            <a:r>
              <a:rPr lang="ru-RU" sz="2800" dirty="0" smtClean="0"/>
              <a:t>Кейс- технологии</a:t>
            </a:r>
            <a:endParaRPr lang="ru-RU" sz="2800" dirty="0"/>
          </a:p>
        </p:txBody>
      </p:sp>
      <p:sp>
        <p:nvSpPr>
          <p:cNvPr id="6" name="Прямоугольник 5"/>
          <p:cNvSpPr/>
          <p:nvPr/>
        </p:nvSpPr>
        <p:spPr>
          <a:xfrm>
            <a:off x="2357422" y="1285860"/>
            <a:ext cx="6215106" cy="1754326"/>
          </a:xfrm>
          <a:prstGeom prst="rect">
            <a:avLst/>
          </a:prstGeom>
        </p:spPr>
        <p:txBody>
          <a:bodyPr wrap="square">
            <a:spAutoFit/>
          </a:bodyPr>
          <a:lstStyle/>
          <a:p>
            <a:r>
              <a:rPr lang="ru-RU" dirty="0" smtClean="0">
                <a:latin typeface="Arial Black" pitchFamily="34" charset="0"/>
              </a:rPr>
              <a:t>Кейс- технологии  </a:t>
            </a:r>
            <a:r>
              <a:rPr lang="ru-RU" dirty="0" smtClean="0">
                <a:latin typeface="Arial Black" pitchFamily="34" charset="0"/>
              </a:rPr>
              <a:t>являются группой образовательных технологий, методов и приёмов обучения, основанных на решении конкретных проблемных ситуаций и задач, максимально приближенных к жизненным реалиям</a:t>
            </a:r>
            <a:endParaRPr lang="ru-RU" dirty="0">
              <a:latin typeface="Arial Black" pitchFamily="34" charset="0"/>
            </a:endParaRPr>
          </a:p>
        </p:txBody>
      </p:sp>
      <p:pic>
        <p:nvPicPr>
          <p:cNvPr id="14338" name="Picture 2" descr="http://st2.depositphotos.com/1036149/5959/i/110/depositphotos_59596031-Fun-suitcase-with-books.jpg"/>
          <p:cNvPicPr>
            <a:picLocks noChangeAspect="1" noChangeArrowheads="1"/>
          </p:cNvPicPr>
          <p:nvPr/>
        </p:nvPicPr>
        <p:blipFill>
          <a:blip r:embed="rId2" cstate="print"/>
          <a:srcRect/>
          <a:stretch>
            <a:fillRect/>
          </a:stretch>
        </p:blipFill>
        <p:spPr bwMode="auto">
          <a:xfrm>
            <a:off x="6228196" y="3500438"/>
            <a:ext cx="2405564" cy="2143140"/>
          </a:xfrm>
          <a:prstGeom prst="rect">
            <a:avLst/>
          </a:prstGeom>
          <a:noFill/>
        </p:spPr>
      </p:pic>
      <p:sp>
        <p:nvSpPr>
          <p:cNvPr id="23" name="Прямоугольник 22"/>
          <p:cNvSpPr/>
          <p:nvPr/>
        </p:nvSpPr>
        <p:spPr>
          <a:xfrm>
            <a:off x="357158" y="3429000"/>
            <a:ext cx="5715040" cy="1477328"/>
          </a:xfrm>
          <a:prstGeom prst="rect">
            <a:avLst/>
          </a:prstGeom>
        </p:spPr>
        <p:txBody>
          <a:bodyPr wrap="square">
            <a:spAutoFit/>
          </a:bodyPr>
          <a:lstStyle/>
          <a:p>
            <a:r>
              <a:rPr lang="ru-RU" dirty="0" smtClean="0">
                <a:latin typeface="Arial Black" pitchFamily="34" charset="0"/>
              </a:rPr>
              <a:t>Название технологии произошло от латинского «casus» – запутанный, нестандартный случай. В переводе с английского, </a:t>
            </a:r>
            <a:r>
              <a:rPr lang="ru-RU" dirty="0" err="1" smtClean="0">
                <a:latin typeface="Arial Black" pitchFamily="34" charset="0"/>
              </a:rPr>
              <a:t>case</a:t>
            </a:r>
            <a:r>
              <a:rPr lang="ru-RU" dirty="0" smtClean="0">
                <a:latin typeface="Arial Black" pitchFamily="34" charset="0"/>
              </a:rPr>
              <a:t> – портфель для офиса, кейс, чемоданчик для бумаг.</a:t>
            </a:r>
            <a:endParaRPr lang="ru-RU" dirty="0">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ru-RU"/>
          </a:p>
        </p:txBody>
      </p:sp>
      <p:sp>
        <p:nvSpPr>
          <p:cNvPr id="124932" name="Rectangle 4"/>
          <p:cNvSpPr>
            <a:spLocks noGrp="1" noChangeArrowheads="1"/>
          </p:cNvSpPr>
          <p:nvPr>
            <p:ph type="body" idx="1"/>
          </p:nvPr>
        </p:nvSpPr>
        <p:spPr>
          <a:xfrm>
            <a:off x="285720" y="857232"/>
            <a:ext cx="8643998" cy="5857916"/>
          </a:xfrm>
        </p:spPr>
        <p:txBody>
          <a:bodyPr/>
          <a:lstStyle/>
          <a:p>
            <a:pPr>
              <a:buNone/>
            </a:pPr>
            <a:r>
              <a:rPr lang="ru-RU" sz="2000" b="1" dirty="0" smtClean="0">
                <a:solidFill>
                  <a:srgbClr val="0070C0"/>
                </a:solidFill>
                <a:latin typeface="Arial Black" pitchFamily="34" charset="0"/>
              </a:rPr>
              <a:t>  </a:t>
            </a:r>
            <a:r>
              <a:rPr lang="ru-RU" sz="2000" b="1" dirty="0" smtClean="0">
                <a:solidFill>
                  <a:srgbClr val="0070C0"/>
                </a:solidFill>
                <a:latin typeface="Arial Black" pitchFamily="34" charset="0"/>
              </a:rPr>
              <a:t>                  </a:t>
            </a:r>
            <a:r>
              <a:rPr lang="ru-RU" sz="1800" b="1" dirty="0" smtClean="0">
                <a:solidFill>
                  <a:srgbClr val="0070C0"/>
                </a:solidFill>
                <a:latin typeface="Arial Black" pitchFamily="34" charset="0"/>
              </a:rPr>
              <a:t>Кейс-метод</a:t>
            </a:r>
            <a:r>
              <a:rPr lang="ru-RU" sz="1800" dirty="0" smtClean="0">
                <a:latin typeface="Arial Black" pitchFamily="34" charset="0"/>
              </a:rPr>
              <a:t> </a:t>
            </a:r>
            <a:r>
              <a:rPr lang="ru-RU" sz="1800" dirty="0" smtClean="0">
                <a:solidFill>
                  <a:srgbClr val="0070C0"/>
                </a:solidFill>
                <a:latin typeface="Arial Black" pitchFamily="34" charset="0"/>
              </a:rPr>
              <a:t> </a:t>
            </a:r>
            <a:r>
              <a:rPr lang="ru-RU" sz="1800" dirty="0" smtClean="0">
                <a:solidFill>
                  <a:srgbClr val="0070C0"/>
                </a:solidFill>
                <a:latin typeface="Arial Black" pitchFamily="34" charset="0"/>
              </a:rPr>
              <a:t>-</a:t>
            </a:r>
          </a:p>
          <a:p>
            <a:pPr>
              <a:buNone/>
            </a:pPr>
            <a:r>
              <a:rPr lang="ru-RU" sz="1800" b="1" dirty="0" smtClean="0">
                <a:latin typeface="Arial Black" pitchFamily="34" charset="0"/>
              </a:rPr>
              <a:t>              метод </a:t>
            </a:r>
            <a:r>
              <a:rPr lang="ru-RU" sz="1800" b="1" dirty="0" smtClean="0">
                <a:latin typeface="Arial Black" pitchFamily="34" charset="0"/>
              </a:rPr>
              <a:t>анализа конкретных ситуаций</a:t>
            </a:r>
            <a:r>
              <a:rPr lang="ru-RU" sz="1800" dirty="0" smtClean="0">
                <a:latin typeface="Arial Black" pitchFamily="34" charset="0"/>
              </a:rPr>
              <a:t>.</a:t>
            </a:r>
          </a:p>
          <a:p>
            <a:r>
              <a:rPr lang="ru-RU" sz="1800" dirty="0" smtClean="0">
                <a:latin typeface="Arial Black" pitchFamily="34" charset="0"/>
              </a:rPr>
              <a:t> </a:t>
            </a:r>
            <a:r>
              <a:rPr lang="ru-RU" sz="1800" u="sng" dirty="0" smtClean="0">
                <a:solidFill>
                  <a:srgbClr val="0070C0"/>
                </a:solidFill>
                <a:latin typeface="Arial Black" pitchFamily="34" charset="0"/>
              </a:rPr>
              <a:t>Суть метода :</a:t>
            </a:r>
          </a:p>
          <a:p>
            <a:pPr>
              <a:buNone/>
            </a:pPr>
            <a:r>
              <a:rPr lang="ru-RU" sz="1800" dirty="0" smtClean="0">
                <a:latin typeface="Arial Black" pitchFamily="34" charset="0"/>
              </a:rPr>
              <a:t> </a:t>
            </a:r>
            <a:r>
              <a:rPr lang="ru-RU" sz="1800" b="1" dirty="0" smtClean="0">
                <a:latin typeface="Arial Black" pitchFamily="34" charset="0"/>
              </a:rPr>
              <a:t>в организации образовательного процесса используется подробное описание какой-либо реальной ситуации, содержащей практическую проблему.</a:t>
            </a:r>
          </a:p>
          <a:p>
            <a:r>
              <a:rPr lang="ru-RU" sz="1800" u="sng" dirty="0" smtClean="0">
                <a:solidFill>
                  <a:srgbClr val="0070C0"/>
                </a:solidFill>
                <a:latin typeface="Arial Black" pitchFamily="34" charset="0"/>
              </a:rPr>
              <a:t>учащимся нужно </a:t>
            </a:r>
          </a:p>
          <a:p>
            <a:pPr>
              <a:buFont typeface="Wingdings" pitchFamily="2" charset="2"/>
              <a:buChar char="Ø"/>
            </a:pPr>
            <a:r>
              <a:rPr lang="ru-RU" sz="1800" dirty="0" smtClean="0">
                <a:latin typeface="Arial Black" pitchFamily="34" charset="0"/>
              </a:rPr>
              <a:t>проанализировать эту ситуацию,</a:t>
            </a:r>
          </a:p>
          <a:p>
            <a:pPr>
              <a:buFont typeface="Wingdings" pitchFamily="2" charset="2"/>
              <a:buChar char="Ø"/>
            </a:pPr>
            <a:r>
              <a:rPr lang="ru-RU" sz="1800" dirty="0" smtClean="0">
                <a:latin typeface="Arial Black" pitchFamily="34" charset="0"/>
              </a:rPr>
              <a:t> найти возможный вариант решения</a:t>
            </a:r>
          </a:p>
          <a:p>
            <a:pPr>
              <a:buNone/>
            </a:pPr>
            <a:r>
              <a:rPr lang="ru-RU" sz="1800" dirty="0" smtClean="0">
                <a:latin typeface="Arial Black" pitchFamily="34" charset="0"/>
              </a:rPr>
              <a:t>       обозначенной проблемы, </a:t>
            </a:r>
          </a:p>
          <a:p>
            <a:pPr>
              <a:buFont typeface="Wingdings" pitchFamily="2" charset="2"/>
              <a:buChar char="Ø"/>
            </a:pPr>
            <a:r>
              <a:rPr lang="ru-RU" sz="1800" dirty="0" smtClean="0">
                <a:latin typeface="Arial Black" pitchFamily="34" charset="0"/>
              </a:rPr>
              <a:t>определить совокупность знаний и умений, необходимых для решения данной проблемы</a:t>
            </a:r>
          </a:p>
          <a:p>
            <a:pPr>
              <a:buFont typeface="Wingdings" pitchFamily="2" charset="2"/>
              <a:buChar char="Ø"/>
            </a:pPr>
            <a:r>
              <a:rPr lang="ru-RU" sz="1800" dirty="0" smtClean="0">
                <a:latin typeface="Arial Black" pitchFamily="34" charset="0"/>
              </a:rPr>
              <a:t>и выполнить действия по ее решению</a:t>
            </a:r>
          </a:p>
          <a:p>
            <a:r>
              <a:rPr lang="ru-RU" sz="1800" u="sng" dirty="0" smtClean="0">
                <a:solidFill>
                  <a:srgbClr val="0070C0"/>
                </a:solidFill>
                <a:latin typeface="Arial Black" pitchFamily="34" charset="0"/>
              </a:rPr>
              <a:t>Целью</a:t>
            </a:r>
            <a:r>
              <a:rPr lang="ru-RU" sz="1800" u="sng" dirty="0" smtClean="0">
                <a:latin typeface="Arial Black" pitchFamily="34" charset="0"/>
              </a:rPr>
              <a:t> </a:t>
            </a:r>
            <a:r>
              <a:rPr lang="ru-RU" sz="1800" dirty="0" smtClean="0">
                <a:latin typeface="Arial Black" pitchFamily="34" charset="0"/>
              </a:rPr>
              <a:t>данного  метода обучения выступает коллективное или внутригрупповое обсуждение и анализ школьниками реальной ситуации, и поиск оптимально-приемлемого решения.</a:t>
            </a:r>
            <a:endParaRPr lang="ru-RU" sz="1800" dirty="0">
              <a:latin typeface="Arial Black" pitchFamily="34" charset="0"/>
            </a:endParaRPr>
          </a:p>
        </p:txBody>
      </p:sp>
      <p:pic>
        <p:nvPicPr>
          <p:cNvPr id="1026" name="Picture 2"/>
          <p:cNvPicPr>
            <a:picLocks noChangeAspect="1" noChangeArrowheads="1"/>
          </p:cNvPicPr>
          <p:nvPr/>
        </p:nvPicPr>
        <p:blipFill>
          <a:blip r:embed="rId2" cstate="print"/>
          <a:srcRect l="14531" t="14166" r="37656" b="29167"/>
          <a:stretch>
            <a:fillRect/>
          </a:stretch>
        </p:blipFill>
        <p:spPr bwMode="auto">
          <a:xfrm>
            <a:off x="6357949" y="2714620"/>
            <a:ext cx="2143141" cy="142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58" y="214290"/>
            <a:ext cx="8520142" cy="563563"/>
          </a:xfrm>
        </p:spPr>
        <p:txBody>
          <a:bodyPr/>
          <a:lstStyle/>
          <a:p>
            <a:r>
              <a:rPr lang="ru-RU" sz="2000" dirty="0" smtClean="0">
                <a:latin typeface="Arial Black" pitchFamily="34" charset="0"/>
              </a:rPr>
              <a:t>          Технология работы с использованием кейс-метода</a:t>
            </a:r>
            <a:endParaRPr lang="ru-RU" sz="2000" dirty="0">
              <a:latin typeface="Arial Black" pitchFamily="34" charset="0"/>
            </a:endParaRPr>
          </a:p>
        </p:txBody>
      </p:sp>
      <p:graphicFrame>
        <p:nvGraphicFramePr>
          <p:cNvPr id="4" name="Содержимое 3"/>
          <p:cNvGraphicFramePr>
            <a:graphicFrameLocks noGrp="1"/>
          </p:cNvGraphicFramePr>
          <p:nvPr>
            <p:ph idx="1"/>
          </p:nvPr>
        </p:nvGraphicFramePr>
        <p:xfrm>
          <a:off x="142844" y="785795"/>
          <a:ext cx="9001156" cy="5473412"/>
        </p:xfrm>
        <a:graphic>
          <a:graphicData uri="http://schemas.openxmlformats.org/drawingml/2006/table">
            <a:tbl>
              <a:tblPr firstRow="1" bandRow="1">
                <a:tableStyleId>{5C22544A-7EE6-4342-B048-85BDC9FD1C3A}</a:tableStyleId>
              </a:tblPr>
              <a:tblGrid>
                <a:gridCol w="1506862"/>
                <a:gridCol w="4068650"/>
                <a:gridCol w="3425644"/>
              </a:tblGrid>
              <a:tr h="732982">
                <a:tc>
                  <a:txBody>
                    <a:bodyPr/>
                    <a:lstStyle/>
                    <a:p>
                      <a:r>
                        <a:rPr lang="ru-RU" sz="1600" dirty="0" smtClean="0">
                          <a:latin typeface="Arial Black" pitchFamily="34" charset="0"/>
                        </a:rPr>
                        <a:t> Фазы работы</a:t>
                      </a:r>
                      <a:endParaRPr lang="ru-RU" sz="1600" dirty="0">
                        <a:latin typeface="Arial Black" pitchFamily="34" charset="0"/>
                      </a:endParaRPr>
                    </a:p>
                  </a:txBody>
                  <a:tcPr/>
                </a:tc>
                <a:tc>
                  <a:txBody>
                    <a:bodyPr/>
                    <a:lstStyle/>
                    <a:p>
                      <a:r>
                        <a:rPr lang="ru-RU" sz="1600" dirty="0" smtClean="0">
                          <a:latin typeface="Arial Black" pitchFamily="34" charset="0"/>
                        </a:rPr>
                        <a:t>Деятельность учителя</a:t>
                      </a:r>
                      <a:endParaRPr lang="ru-RU" sz="1600" dirty="0">
                        <a:latin typeface="Arial Black" pitchFamily="34" charset="0"/>
                      </a:endParaRPr>
                    </a:p>
                  </a:txBody>
                  <a:tcPr/>
                </a:tc>
                <a:tc>
                  <a:txBody>
                    <a:bodyPr/>
                    <a:lstStyle/>
                    <a:p>
                      <a:r>
                        <a:rPr lang="ru-RU" sz="1600" dirty="0" smtClean="0">
                          <a:latin typeface="Arial Black" pitchFamily="34" charset="0"/>
                        </a:rPr>
                        <a:t>Деятельность учащихся</a:t>
                      </a:r>
                      <a:endParaRPr lang="ru-RU" sz="1600" dirty="0">
                        <a:latin typeface="Arial Black" pitchFamily="34" charset="0"/>
                      </a:endParaRPr>
                    </a:p>
                  </a:txBody>
                  <a:tcPr/>
                </a:tc>
              </a:tr>
              <a:tr h="1634800">
                <a:tc>
                  <a:txBody>
                    <a:bodyPr/>
                    <a:lstStyle/>
                    <a:p>
                      <a:r>
                        <a:rPr lang="ru-RU" sz="1600" dirty="0" smtClean="0">
                          <a:latin typeface="Arial Black" pitchFamily="34" charset="0"/>
                        </a:rPr>
                        <a:t>До занятия</a:t>
                      </a:r>
                      <a:endParaRPr lang="ru-RU" sz="1600" dirty="0">
                        <a:latin typeface="Arial Black" pitchFamily="34" charset="0"/>
                      </a:endParaRPr>
                    </a:p>
                  </a:txBody>
                  <a:tcPr/>
                </a:tc>
                <a:tc>
                  <a:txBody>
                    <a:bodyPr/>
                    <a:lstStyle/>
                    <a:p>
                      <a:r>
                        <a:rPr lang="ru-RU" sz="1600" dirty="0" smtClean="0">
                          <a:latin typeface="Arial Black" pitchFamily="34" charset="0"/>
                        </a:rPr>
                        <a:t>1.Разработка и комплектация кейса.</a:t>
                      </a:r>
                    </a:p>
                    <a:p>
                      <a:r>
                        <a:rPr lang="ru-RU" sz="1600" dirty="0" smtClean="0">
                          <a:latin typeface="Arial Black" pitchFamily="34" charset="0"/>
                        </a:rPr>
                        <a:t>2.Определение основных и дополнительных материалов.</a:t>
                      </a:r>
                    </a:p>
                    <a:p>
                      <a:r>
                        <a:rPr lang="ru-RU" sz="1600" dirty="0" smtClean="0">
                          <a:latin typeface="Arial Black" pitchFamily="34" charset="0"/>
                        </a:rPr>
                        <a:t>3.Проектирование сценариев урока.</a:t>
                      </a:r>
                      <a:endParaRPr lang="ru-RU" sz="1600" dirty="0">
                        <a:latin typeface="Arial Black" pitchFamily="34" charset="0"/>
                      </a:endParaRPr>
                    </a:p>
                  </a:txBody>
                  <a:tcPr/>
                </a:tc>
                <a:tc>
                  <a:txBody>
                    <a:bodyPr/>
                    <a:lstStyle/>
                    <a:p>
                      <a:r>
                        <a:rPr lang="ru-RU" sz="1600" dirty="0" smtClean="0">
                          <a:latin typeface="Arial Black" pitchFamily="34" charset="0"/>
                        </a:rPr>
                        <a:t>1.Получают кейс и список литературы</a:t>
                      </a:r>
                    </a:p>
                    <a:p>
                      <a:endParaRPr lang="ru-RU" sz="1600" dirty="0" smtClean="0">
                        <a:latin typeface="Arial Black" pitchFamily="34" charset="0"/>
                      </a:endParaRPr>
                    </a:p>
                    <a:p>
                      <a:r>
                        <a:rPr lang="ru-RU" sz="1600" dirty="0" smtClean="0">
                          <a:latin typeface="Arial Black" pitchFamily="34" charset="0"/>
                        </a:rPr>
                        <a:t>2.Самостоятельно готовятся к занятию</a:t>
                      </a:r>
                    </a:p>
                    <a:p>
                      <a:endParaRPr lang="ru-RU" sz="1600" dirty="0">
                        <a:latin typeface="Arial Black" pitchFamily="34" charset="0"/>
                      </a:endParaRPr>
                    </a:p>
                  </a:txBody>
                  <a:tcPr/>
                </a:tc>
              </a:tr>
              <a:tr h="2526510">
                <a:tc>
                  <a:txBody>
                    <a:bodyPr/>
                    <a:lstStyle/>
                    <a:p>
                      <a:r>
                        <a:rPr lang="ru-RU" sz="1600" dirty="0" smtClean="0">
                          <a:latin typeface="Arial Black" pitchFamily="34" charset="0"/>
                        </a:rPr>
                        <a:t>Во время</a:t>
                      </a:r>
                      <a:r>
                        <a:rPr lang="ru-RU" sz="1600" baseline="0" dirty="0" smtClean="0">
                          <a:latin typeface="Arial Black" pitchFamily="34" charset="0"/>
                        </a:rPr>
                        <a:t> занятия</a:t>
                      </a:r>
                      <a:endParaRPr lang="ru-RU" sz="1600" dirty="0">
                        <a:latin typeface="Arial Black" pitchFamily="34" charset="0"/>
                      </a:endParaRPr>
                    </a:p>
                  </a:txBody>
                  <a:tcPr/>
                </a:tc>
                <a:tc>
                  <a:txBody>
                    <a:bodyPr/>
                    <a:lstStyle/>
                    <a:p>
                      <a:r>
                        <a:rPr lang="ru-RU" sz="1600" dirty="0" smtClean="0">
                          <a:latin typeface="Arial Black" pitchFamily="34" charset="0"/>
                        </a:rPr>
                        <a:t>1.Организует обсуждение </a:t>
                      </a:r>
                      <a:r>
                        <a:rPr lang="ru-RU" sz="1600" dirty="0" err="1" smtClean="0">
                          <a:latin typeface="Arial Black" pitchFamily="34" charset="0"/>
                        </a:rPr>
                        <a:t>материаловэ</a:t>
                      </a:r>
                      <a:r>
                        <a:rPr lang="ru-RU" sz="1600" dirty="0" smtClean="0">
                          <a:latin typeface="Arial Black" pitchFamily="34" charset="0"/>
                        </a:rPr>
                        <a:t>.</a:t>
                      </a:r>
                    </a:p>
                    <a:p>
                      <a:r>
                        <a:rPr lang="ru-RU" sz="1600" dirty="0" smtClean="0">
                          <a:latin typeface="Arial Black" pitchFamily="34" charset="0"/>
                        </a:rPr>
                        <a:t>2.Делит</a:t>
                      </a:r>
                      <a:r>
                        <a:rPr lang="ru-RU" sz="1600" baseline="0" dirty="0" smtClean="0">
                          <a:latin typeface="Arial Black" pitchFamily="34" charset="0"/>
                        </a:rPr>
                        <a:t> класс на группы.</a:t>
                      </a:r>
                    </a:p>
                    <a:p>
                      <a:r>
                        <a:rPr lang="ru-RU" sz="1600" baseline="0" dirty="0" smtClean="0">
                          <a:latin typeface="Arial Black" pitchFamily="34" charset="0"/>
                        </a:rPr>
                        <a:t>3.Руководит обсуждением кейса в группах, при необходимости предлагая учащимся дополнительную информацию.</a:t>
                      </a:r>
                      <a:endParaRPr lang="ru-RU" sz="1600" dirty="0">
                        <a:latin typeface="Arial Black" pitchFamily="34" charset="0"/>
                      </a:endParaRPr>
                    </a:p>
                  </a:txBody>
                  <a:tcPr/>
                </a:tc>
                <a:tc>
                  <a:txBody>
                    <a:bodyPr/>
                    <a:lstStyle/>
                    <a:p>
                      <a:r>
                        <a:rPr lang="ru-RU" sz="1600" dirty="0" smtClean="0">
                          <a:latin typeface="Arial Black" pitchFamily="34" charset="0"/>
                        </a:rPr>
                        <a:t>1.  Задают вопросы, углубляющие понимание как содержание</a:t>
                      </a:r>
                      <a:r>
                        <a:rPr lang="ru-RU" sz="1600" baseline="0" dirty="0" smtClean="0">
                          <a:latin typeface="Arial Black" pitchFamily="34" charset="0"/>
                        </a:rPr>
                        <a:t> кейсов, так и проблемы в целом.</a:t>
                      </a:r>
                    </a:p>
                    <a:p>
                      <a:r>
                        <a:rPr lang="ru-RU" sz="1600" baseline="0" dirty="0" smtClean="0">
                          <a:latin typeface="Arial Black" pitchFamily="34" charset="0"/>
                        </a:rPr>
                        <a:t>2.    Разрабатывают варианты решений.</a:t>
                      </a:r>
                    </a:p>
                    <a:p>
                      <a:r>
                        <a:rPr lang="ru-RU" sz="1600" baseline="0" dirty="0" smtClean="0">
                          <a:latin typeface="Arial Black" pitchFamily="34" charset="0"/>
                        </a:rPr>
                        <a:t>3.    Участвуют в обсуждении и принятии решений.</a:t>
                      </a:r>
                      <a:endParaRPr lang="ru-RU" sz="1600" dirty="0">
                        <a:latin typeface="Arial Black" pitchFamily="34" charset="0"/>
                      </a:endParaRPr>
                    </a:p>
                  </a:txBody>
                  <a:tcPr/>
                </a:tc>
              </a:tr>
              <a:tr h="534996">
                <a:tc>
                  <a:txBody>
                    <a:bodyPr/>
                    <a:lstStyle/>
                    <a:p>
                      <a:r>
                        <a:rPr lang="ru-RU" sz="1600" dirty="0" smtClean="0">
                          <a:latin typeface="Arial Black" pitchFamily="34" charset="0"/>
                        </a:rPr>
                        <a:t>После занятия.</a:t>
                      </a:r>
                      <a:endParaRPr lang="ru-RU" sz="1600" dirty="0">
                        <a:latin typeface="Arial Black" pitchFamily="34" charset="0"/>
                      </a:endParaRPr>
                    </a:p>
                  </a:txBody>
                  <a:tcPr/>
                </a:tc>
                <a:tc>
                  <a:txBody>
                    <a:bodyPr/>
                    <a:lstStyle/>
                    <a:p>
                      <a:r>
                        <a:rPr lang="ru-RU" sz="1600" dirty="0" smtClean="0">
                          <a:latin typeface="Arial Black" pitchFamily="34" charset="0"/>
                        </a:rPr>
                        <a:t>Оценивает работу учеников</a:t>
                      </a:r>
                      <a:endParaRPr lang="ru-RU" sz="1600" dirty="0">
                        <a:latin typeface="Arial Black" pitchFamily="34" charset="0"/>
                      </a:endParaRPr>
                    </a:p>
                  </a:txBody>
                  <a:tcPr/>
                </a:tc>
                <a:tc>
                  <a:txBody>
                    <a:bodyPr/>
                    <a:lstStyle/>
                    <a:p>
                      <a:endParaRPr lang="ru-RU" sz="1600" dirty="0">
                        <a:latin typeface="Arial Black" pitchFamily="34" charset="0"/>
                      </a:endParaRPr>
                    </a:p>
                  </a:txBody>
                  <a:tcPr/>
                </a:tc>
              </a:tr>
            </a:tbl>
          </a:graphicData>
        </a:graphic>
      </p:graphicFrame>
      <p:pic>
        <p:nvPicPr>
          <p:cNvPr id="5" name="Picture 2" descr="https://101clipart.com/wp-content/uploads/02/Teacher%20With%20Students%20Clipart%2027.jpg"/>
          <p:cNvPicPr>
            <a:picLocks noChangeAspect="1" noChangeArrowheads="1"/>
          </p:cNvPicPr>
          <p:nvPr/>
        </p:nvPicPr>
        <p:blipFill>
          <a:blip r:embed="rId2" cstate="print"/>
          <a:srcRect t="2821" r="4807" b="10188"/>
          <a:stretch>
            <a:fillRect/>
          </a:stretch>
        </p:blipFill>
        <p:spPr bwMode="auto">
          <a:xfrm>
            <a:off x="7000860" y="5214950"/>
            <a:ext cx="2143140" cy="14417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142852"/>
            <a:ext cx="7391400" cy="563563"/>
          </a:xfrm>
        </p:spPr>
        <p:txBody>
          <a:bodyPr/>
          <a:lstStyle/>
          <a:p>
            <a:r>
              <a:rPr lang="ru-RU" sz="1800" dirty="0" smtClean="0">
                <a:latin typeface="Arial Black" pitchFamily="34" charset="0"/>
              </a:rPr>
              <a:t>Характеристика типов кейсов в предметной области «Математика»</a:t>
            </a:r>
            <a:endParaRPr lang="ru-RU" sz="1800" dirty="0">
              <a:latin typeface="Arial Black" pitchFamily="34" charset="0"/>
            </a:endParaRPr>
          </a:p>
        </p:txBody>
      </p:sp>
      <p:graphicFrame>
        <p:nvGraphicFramePr>
          <p:cNvPr id="5" name="Таблица 4"/>
          <p:cNvGraphicFramePr>
            <a:graphicFrameLocks noGrp="1"/>
          </p:cNvGraphicFramePr>
          <p:nvPr/>
        </p:nvGraphicFramePr>
        <p:xfrm>
          <a:off x="214282" y="897683"/>
          <a:ext cx="8929718" cy="5945306"/>
        </p:xfrm>
        <a:graphic>
          <a:graphicData uri="http://schemas.openxmlformats.org/drawingml/2006/table">
            <a:tbl>
              <a:tblPr firstRow="1" bandRow="1">
                <a:tableStyleId>{5C22544A-7EE6-4342-B048-85BDC9FD1C3A}</a:tableStyleId>
              </a:tblPr>
              <a:tblGrid>
                <a:gridCol w="1984381"/>
                <a:gridCol w="2823928"/>
                <a:gridCol w="4121409"/>
              </a:tblGrid>
              <a:tr h="611306">
                <a:tc rowSpan="2">
                  <a:txBody>
                    <a:bodyPr/>
                    <a:lstStyle/>
                    <a:p>
                      <a:r>
                        <a:rPr lang="ru-RU" sz="1600" b="1" kern="1200" baseline="0" dirty="0" smtClean="0">
                          <a:solidFill>
                            <a:schemeClr val="lt1"/>
                          </a:solidFill>
                          <a:latin typeface="+mn-lt"/>
                          <a:ea typeface="+mn-ea"/>
                          <a:cs typeface="+mn-cs"/>
                        </a:rPr>
                        <a:t>Тип кейса</a:t>
                      </a:r>
                      <a:endParaRPr lang="ru-RU" sz="1600" dirty="0">
                        <a:latin typeface="+mn-lt"/>
                      </a:endParaRPr>
                    </a:p>
                  </a:txBody>
                  <a:tcPr/>
                </a:tc>
                <a:tc gridSpan="2">
                  <a:txBody>
                    <a:bodyPr/>
                    <a:lstStyle/>
                    <a:p>
                      <a:r>
                        <a:rPr lang="ru-RU" sz="1600" b="1" kern="1200" dirty="0" smtClean="0">
                          <a:solidFill>
                            <a:schemeClr val="lt1"/>
                          </a:solidFill>
                          <a:latin typeface="+mn-lt"/>
                          <a:ea typeface="+mn-ea"/>
                          <a:cs typeface="+mn-cs"/>
                        </a:rPr>
                        <a:t>Характеристики математического кейса</a:t>
                      </a:r>
                      <a:endParaRPr lang="ru-RU" sz="1600" dirty="0">
                        <a:latin typeface="+mn-lt"/>
                      </a:endParaRPr>
                    </a:p>
                  </a:txBody>
                  <a:tcPr/>
                </a:tc>
                <a:tc hMerge="1">
                  <a:txBody>
                    <a:bodyPr/>
                    <a:lstStyle/>
                    <a:p>
                      <a:endParaRPr lang="ru-RU" dirty="0"/>
                    </a:p>
                  </a:txBody>
                  <a:tcPr/>
                </a:tc>
              </a:tr>
              <a:tr h="297495">
                <a:tc vMerge="1">
                  <a:txBody>
                    <a:bodyPr/>
                    <a:lstStyle/>
                    <a:p>
                      <a:endParaRPr lang="ru-RU" dirty="0"/>
                    </a:p>
                  </a:txBody>
                  <a:tcPr/>
                </a:tc>
                <a:tc>
                  <a:txBody>
                    <a:bodyPr/>
                    <a:lstStyle/>
                    <a:p>
                      <a:r>
                        <a:rPr lang="ru-RU" sz="1400" b="1" kern="1200" baseline="0" dirty="0" smtClean="0">
                          <a:solidFill>
                            <a:schemeClr val="tx1">
                              <a:lumMod val="75000"/>
                            </a:schemeClr>
                          </a:solidFill>
                          <a:latin typeface="+mn-lt"/>
                          <a:ea typeface="+mn-ea"/>
                          <a:cs typeface="+mn-cs"/>
                        </a:rPr>
                        <a:t>Содержание кейса</a:t>
                      </a:r>
                      <a:endParaRPr lang="ru-RU" sz="1400" b="1" dirty="0">
                        <a:solidFill>
                          <a:schemeClr val="tx1">
                            <a:lumMod val="75000"/>
                          </a:schemeClr>
                        </a:solidFill>
                        <a:latin typeface="+mn-lt"/>
                      </a:endParaRPr>
                    </a:p>
                  </a:txBody>
                  <a:tcPr/>
                </a:tc>
                <a:tc>
                  <a:txBody>
                    <a:bodyPr/>
                    <a:lstStyle/>
                    <a:p>
                      <a:r>
                        <a:rPr lang="ru-RU" sz="1400" b="1" kern="1200" baseline="0" dirty="0" smtClean="0">
                          <a:solidFill>
                            <a:schemeClr val="tx1">
                              <a:lumMod val="75000"/>
                            </a:schemeClr>
                          </a:solidFill>
                          <a:latin typeface="+mn-lt"/>
                          <a:ea typeface="+mn-ea"/>
                          <a:cs typeface="+mn-cs"/>
                        </a:rPr>
                        <a:t>Краткое описание </a:t>
                      </a:r>
                      <a:r>
                        <a:rPr lang="ru-RU" sz="1400" b="1" kern="1200" baseline="0" dirty="0" err="1" smtClean="0">
                          <a:solidFill>
                            <a:schemeClr val="tx1">
                              <a:lumMod val="75000"/>
                            </a:schemeClr>
                          </a:solidFill>
                          <a:latin typeface="+mn-lt"/>
                          <a:ea typeface="+mn-ea"/>
                          <a:cs typeface="+mn-cs"/>
                        </a:rPr>
                        <a:t>кейс-задания</a:t>
                      </a:r>
                      <a:endParaRPr lang="ru-RU" sz="1400" b="1" dirty="0">
                        <a:solidFill>
                          <a:schemeClr val="tx1">
                            <a:lumMod val="75000"/>
                          </a:schemeClr>
                        </a:solidFill>
                        <a:latin typeface="+mn-lt"/>
                      </a:endParaRPr>
                    </a:p>
                  </a:txBody>
                  <a:tcPr/>
                </a:tc>
              </a:tr>
              <a:tr h="13387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i="1" u="sng" kern="1200" dirty="0" smtClean="0">
                          <a:solidFill>
                            <a:schemeClr val="dk1"/>
                          </a:solidFill>
                          <a:latin typeface="+mn-lt"/>
                          <a:ea typeface="+mn-ea"/>
                          <a:cs typeface="+mn-cs"/>
                        </a:rPr>
                        <a:t>Практический кейс</a:t>
                      </a:r>
                      <a:endParaRPr lang="ru-RU" sz="1600" kern="1200" dirty="0" smtClean="0">
                        <a:solidFill>
                          <a:schemeClr val="dk1"/>
                        </a:solidFill>
                        <a:latin typeface="+mn-lt"/>
                        <a:ea typeface="+mn-ea"/>
                        <a:cs typeface="+mn-cs"/>
                      </a:endParaRPr>
                    </a:p>
                    <a:p>
                      <a:pPr algn="ctr"/>
                      <a:endParaRPr lang="ru-RU" sz="1200" dirty="0">
                        <a:latin typeface="+mn-lt"/>
                      </a:endParaRPr>
                    </a:p>
                  </a:txBody>
                  <a:tcPr/>
                </a:tc>
                <a:tc>
                  <a:txBody>
                    <a:bodyPr/>
                    <a:lstStyle/>
                    <a:p>
                      <a:r>
                        <a:rPr lang="ru-RU" sz="1200" b="1" kern="1200" dirty="0" smtClean="0">
                          <a:solidFill>
                            <a:schemeClr val="accent6">
                              <a:lumMod val="75000"/>
                            </a:schemeClr>
                          </a:solidFill>
                          <a:latin typeface="+mn-lt"/>
                          <a:ea typeface="+mn-ea"/>
                          <a:cs typeface="+mn-cs"/>
                        </a:rPr>
                        <a:t>Жизненные ситуации, в которых возможно применение математических знаний</a:t>
                      </a:r>
                      <a:endParaRPr lang="ru-RU" sz="1200" b="1" dirty="0">
                        <a:solidFill>
                          <a:schemeClr val="accent6">
                            <a:lumMod val="75000"/>
                          </a:schemeClr>
                        </a:solidFill>
                        <a:latin typeface="+mn-lt"/>
                      </a:endParaRPr>
                    </a:p>
                  </a:txBody>
                  <a:tcPr/>
                </a:tc>
                <a:tc>
                  <a:txBody>
                    <a:bodyPr/>
                    <a:lstStyle/>
                    <a:p>
                      <a:r>
                        <a:rPr lang="ru-RU" sz="1200" b="1" kern="1200" dirty="0" smtClean="0">
                          <a:solidFill>
                            <a:srgbClr val="0070C0"/>
                          </a:solidFill>
                          <a:latin typeface="+mn-lt"/>
                          <a:ea typeface="+mn-ea"/>
                          <a:cs typeface="+mn-cs"/>
                        </a:rPr>
                        <a:t>Формулируется содержательная модель </a:t>
                      </a:r>
                      <a:r>
                        <a:rPr lang="ru-RU" sz="1200" b="1" kern="1200" dirty="0" err="1" smtClean="0">
                          <a:solidFill>
                            <a:srgbClr val="0070C0"/>
                          </a:solidFill>
                          <a:latin typeface="+mn-lt"/>
                          <a:ea typeface="+mn-ea"/>
                          <a:cs typeface="+mn-cs"/>
                        </a:rPr>
                        <a:t>кейс-задания</a:t>
                      </a:r>
                      <a:r>
                        <a:rPr lang="ru-RU" sz="1200" b="1" kern="1200" smtClean="0">
                          <a:solidFill>
                            <a:srgbClr val="0070C0"/>
                          </a:solidFill>
                          <a:latin typeface="+mn-lt"/>
                          <a:ea typeface="+mn-ea"/>
                          <a:cs typeface="+mn-cs"/>
                        </a:rPr>
                        <a:t>, приведенная </a:t>
                      </a:r>
                      <a:r>
                        <a:rPr lang="ru-RU" sz="1200" b="1" kern="1200" dirty="0" smtClean="0">
                          <a:solidFill>
                            <a:srgbClr val="0070C0"/>
                          </a:solidFill>
                          <a:latin typeface="+mn-lt"/>
                          <a:ea typeface="+mn-ea"/>
                          <a:cs typeface="+mn-cs"/>
                        </a:rPr>
                        <a:t>в полном объеме, при этом может присутствовать избыточная информация. Возможно включение</a:t>
                      </a:r>
                    </a:p>
                    <a:p>
                      <a:r>
                        <a:rPr lang="ru-RU" sz="1200" b="1" kern="1200" dirty="0" smtClean="0">
                          <a:solidFill>
                            <a:srgbClr val="0070C0"/>
                          </a:solidFill>
                          <a:latin typeface="+mn-lt"/>
                          <a:ea typeface="+mn-ea"/>
                          <a:cs typeface="+mn-cs"/>
                        </a:rPr>
                        <a:t>альтернативных ситуаций, из которых требуется выбрать оптимальный вариант</a:t>
                      </a:r>
                      <a:endParaRPr lang="ru-RU" sz="1200" b="1" dirty="0">
                        <a:solidFill>
                          <a:srgbClr val="0070C0"/>
                        </a:solidFill>
                        <a:latin typeface="+mn-lt"/>
                      </a:endParaRPr>
                    </a:p>
                  </a:txBody>
                  <a:tcPr/>
                </a:tc>
              </a:tr>
              <a:tr h="1874217">
                <a:tc>
                  <a:txBody>
                    <a:bodyPr/>
                    <a:lstStyle/>
                    <a:p>
                      <a:pPr algn="ctr"/>
                      <a:r>
                        <a:rPr lang="ru-RU" sz="1600" b="1" i="1" u="sng" kern="1200" dirty="0" smtClean="0">
                          <a:solidFill>
                            <a:schemeClr val="dk1"/>
                          </a:solidFill>
                          <a:latin typeface="+mn-lt"/>
                          <a:ea typeface="+mn-ea"/>
                          <a:cs typeface="+mn-cs"/>
                        </a:rPr>
                        <a:t>Обучающий кейс</a:t>
                      </a:r>
                      <a:endParaRPr lang="ru-RU" sz="1600" dirty="0"/>
                    </a:p>
                  </a:txBody>
                  <a:tcPr/>
                </a:tc>
                <a:tc>
                  <a:txBody>
                    <a:bodyPr/>
                    <a:lstStyle/>
                    <a:p>
                      <a:r>
                        <a:rPr lang="ru-RU" sz="1200" b="1" kern="1200" dirty="0" smtClean="0">
                          <a:solidFill>
                            <a:schemeClr val="accent6">
                              <a:lumMod val="75000"/>
                            </a:schemeClr>
                          </a:solidFill>
                          <a:latin typeface="+mn-lt"/>
                          <a:ea typeface="+mn-ea"/>
                          <a:cs typeface="+mn-cs"/>
                        </a:rPr>
                        <a:t>Учебные (условные) ситуации в предметной области «Математика»</a:t>
                      </a:r>
                      <a:endParaRPr lang="ru-RU" sz="1200" b="1" dirty="0">
                        <a:solidFill>
                          <a:schemeClr val="accent6">
                            <a:lumMod val="75000"/>
                          </a:schemeClr>
                        </a:solidFill>
                      </a:endParaRPr>
                    </a:p>
                  </a:txBody>
                  <a:tcPr/>
                </a:tc>
                <a:tc>
                  <a:txBody>
                    <a:bodyPr/>
                    <a:lstStyle/>
                    <a:p>
                      <a:r>
                        <a:rPr lang="ru-RU" sz="1200" b="1" kern="1200" dirty="0" smtClean="0">
                          <a:solidFill>
                            <a:srgbClr val="0070C0"/>
                          </a:solidFill>
                          <a:latin typeface="+mn-lt"/>
                          <a:ea typeface="+mn-ea"/>
                          <a:cs typeface="+mn-cs"/>
                        </a:rPr>
                        <a:t>Формулируется содержательная модель </a:t>
                      </a:r>
                      <a:r>
                        <a:rPr lang="ru-RU" sz="1200" b="1" kern="1200" dirty="0" err="1" smtClean="0">
                          <a:solidFill>
                            <a:srgbClr val="0070C0"/>
                          </a:solidFill>
                          <a:latin typeface="+mn-lt"/>
                          <a:ea typeface="+mn-ea"/>
                          <a:cs typeface="+mn-cs"/>
                        </a:rPr>
                        <a:t>кейс-задания</a:t>
                      </a:r>
                      <a:r>
                        <a:rPr lang="ru-RU" sz="1200" b="1" kern="1200" dirty="0" smtClean="0">
                          <a:solidFill>
                            <a:srgbClr val="0070C0"/>
                          </a:solidFill>
                          <a:latin typeface="+mn-lt"/>
                          <a:ea typeface="+mn-ea"/>
                          <a:cs typeface="+mn-cs"/>
                        </a:rPr>
                        <a:t>.</a:t>
                      </a:r>
                    </a:p>
                    <a:p>
                      <a:r>
                        <a:rPr lang="ru-RU" sz="1200" b="1" kern="1200" dirty="0" smtClean="0">
                          <a:solidFill>
                            <a:srgbClr val="0070C0"/>
                          </a:solidFill>
                          <a:latin typeface="+mn-lt"/>
                          <a:ea typeface="+mn-ea"/>
                          <a:cs typeface="+mn-cs"/>
                        </a:rPr>
                        <a:t>Приводится список взаимосвязанных подзадач, решение</a:t>
                      </a:r>
                    </a:p>
                    <a:p>
                      <a:r>
                        <a:rPr lang="ru-RU" sz="1200" b="1" kern="1200" dirty="0" smtClean="0">
                          <a:solidFill>
                            <a:srgbClr val="0070C0"/>
                          </a:solidFill>
                          <a:latin typeface="+mn-lt"/>
                          <a:ea typeface="+mn-ea"/>
                          <a:cs typeface="+mn-cs"/>
                        </a:rPr>
                        <a:t>которых должно привести к решению поставленной задачи (обычно эта задача занимает в списке последнее место). Выполнение </a:t>
                      </a:r>
                      <a:r>
                        <a:rPr lang="ru-RU" sz="1200" b="1" kern="1200" dirty="0" err="1" smtClean="0">
                          <a:solidFill>
                            <a:srgbClr val="0070C0"/>
                          </a:solidFill>
                          <a:latin typeface="+mn-lt"/>
                          <a:ea typeface="+mn-ea"/>
                          <a:cs typeface="+mn-cs"/>
                        </a:rPr>
                        <a:t>кейс-заданий</a:t>
                      </a:r>
                      <a:r>
                        <a:rPr lang="ru-RU" sz="1200" b="1" kern="1200" dirty="0" smtClean="0">
                          <a:solidFill>
                            <a:srgbClr val="0070C0"/>
                          </a:solidFill>
                          <a:latin typeface="+mn-lt"/>
                          <a:ea typeface="+mn-ea"/>
                          <a:cs typeface="+mn-cs"/>
                        </a:rPr>
                        <a:t> данного типа </a:t>
                      </a:r>
                      <a:r>
                        <a:rPr lang="ru-RU" sz="1200" b="1" kern="1200" dirty="0" err="1" smtClean="0">
                          <a:solidFill>
                            <a:srgbClr val="0070C0"/>
                          </a:solidFill>
                          <a:latin typeface="+mn-lt"/>
                          <a:ea typeface="+mn-ea"/>
                          <a:cs typeface="+mn-cs"/>
                        </a:rPr>
                        <a:t>осу-ществляется</a:t>
                      </a:r>
                      <a:r>
                        <a:rPr lang="ru-RU" sz="1200" b="1" kern="1200" dirty="0" smtClean="0">
                          <a:solidFill>
                            <a:srgbClr val="0070C0"/>
                          </a:solidFill>
                          <a:latin typeface="+mn-lt"/>
                          <a:ea typeface="+mn-ea"/>
                          <a:cs typeface="+mn-cs"/>
                        </a:rPr>
                        <a:t> в рамках определенного раздела математики</a:t>
                      </a:r>
                      <a:endParaRPr lang="ru-RU" sz="1200" b="1" dirty="0">
                        <a:solidFill>
                          <a:srgbClr val="0070C0"/>
                        </a:solidFill>
                      </a:endParaRPr>
                    </a:p>
                  </a:txBody>
                  <a:tcPr/>
                </a:tc>
              </a:tr>
              <a:tr h="1695720">
                <a:tc>
                  <a:txBody>
                    <a:bodyPr/>
                    <a:lstStyle/>
                    <a:p>
                      <a:pPr algn="ctr"/>
                      <a:r>
                        <a:rPr lang="ru-RU" sz="1600" b="1" i="1" u="sng" kern="1200" dirty="0" err="1" smtClean="0">
                          <a:solidFill>
                            <a:schemeClr val="dk1"/>
                          </a:solidFill>
                          <a:latin typeface="+mn-lt"/>
                          <a:ea typeface="+mn-ea"/>
                          <a:cs typeface="+mn-cs"/>
                        </a:rPr>
                        <a:t>Исследова-тельский</a:t>
                      </a:r>
                      <a:r>
                        <a:rPr lang="ru-RU" sz="1600" b="1" i="1" u="sng" kern="1200" dirty="0" smtClean="0">
                          <a:solidFill>
                            <a:schemeClr val="dk1"/>
                          </a:solidFill>
                          <a:latin typeface="+mn-lt"/>
                          <a:ea typeface="+mn-ea"/>
                          <a:cs typeface="+mn-cs"/>
                        </a:rPr>
                        <a:t>  </a:t>
                      </a:r>
                      <a:r>
                        <a:rPr lang="ru-RU" sz="1600" b="1" i="1" u="sng" kern="1200" dirty="0" smtClean="0">
                          <a:solidFill>
                            <a:schemeClr val="dk1"/>
                          </a:solidFill>
                          <a:latin typeface="+mn-lt"/>
                          <a:ea typeface="+mn-ea"/>
                          <a:cs typeface="+mn-cs"/>
                        </a:rPr>
                        <a:t>кейс</a:t>
                      </a:r>
                      <a:endParaRPr lang="ru-RU" sz="1600" dirty="0"/>
                    </a:p>
                  </a:txBody>
                  <a:tcPr/>
                </a:tc>
                <a:tc>
                  <a:txBody>
                    <a:bodyPr/>
                    <a:lstStyle/>
                    <a:p>
                      <a:r>
                        <a:rPr lang="ru-RU" sz="1200" b="1" kern="1200" dirty="0" smtClean="0">
                          <a:solidFill>
                            <a:schemeClr val="accent6">
                              <a:lumMod val="75000"/>
                            </a:schemeClr>
                          </a:solidFill>
                          <a:latin typeface="+mn-lt"/>
                          <a:ea typeface="+mn-ea"/>
                          <a:cs typeface="+mn-cs"/>
                        </a:rPr>
                        <a:t>Исследовательские ситуации, для решения которых целесообразно создание математической модели, ее исследование и интерпретация.</a:t>
                      </a:r>
                      <a:endParaRPr lang="ru-RU" sz="1200" b="1" dirty="0">
                        <a:solidFill>
                          <a:schemeClr val="accent6">
                            <a:lumMod val="75000"/>
                          </a:schemeClr>
                        </a:solidFill>
                      </a:endParaRPr>
                    </a:p>
                  </a:txBody>
                  <a:tcPr/>
                </a:tc>
                <a:tc>
                  <a:txBody>
                    <a:bodyPr/>
                    <a:lstStyle/>
                    <a:p>
                      <a:r>
                        <a:rPr lang="ru-RU" sz="1200" b="1" kern="1200" dirty="0" smtClean="0">
                          <a:solidFill>
                            <a:srgbClr val="0070C0"/>
                          </a:solidFill>
                          <a:latin typeface="+mn-lt"/>
                          <a:ea typeface="+mn-ea"/>
                          <a:cs typeface="+mn-cs"/>
                        </a:rPr>
                        <a:t>Формулируется содержательная модель </a:t>
                      </a:r>
                      <a:r>
                        <a:rPr lang="ru-RU" sz="1200" b="1" kern="1200" dirty="0" smtClean="0">
                          <a:solidFill>
                            <a:srgbClr val="0070C0"/>
                          </a:solidFill>
                          <a:latin typeface="+mn-lt"/>
                          <a:ea typeface="+mn-ea"/>
                          <a:cs typeface="+mn-cs"/>
                        </a:rPr>
                        <a:t>кейс- задания</a:t>
                      </a:r>
                      <a:r>
                        <a:rPr lang="ru-RU" sz="1200" b="1" kern="1200" dirty="0" smtClean="0">
                          <a:solidFill>
                            <a:srgbClr val="0070C0"/>
                          </a:solidFill>
                          <a:latin typeface="+mn-lt"/>
                          <a:ea typeface="+mn-ea"/>
                          <a:cs typeface="+mn-cs"/>
                        </a:rPr>
                        <a:t>, возможно, с избыточной или недостающей </a:t>
                      </a:r>
                      <a:r>
                        <a:rPr lang="ru-RU" sz="1200" b="1" kern="1200" dirty="0" err="1" smtClean="0">
                          <a:solidFill>
                            <a:srgbClr val="0070C0"/>
                          </a:solidFill>
                          <a:latin typeface="+mn-lt"/>
                          <a:ea typeface="+mn-ea"/>
                          <a:cs typeface="+mn-cs"/>
                        </a:rPr>
                        <a:t>информацией.Задание</a:t>
                      </a:r>
                      <a:r>
                        <a:rPr lang="ru-RU" sz="1200" b="1" kern="1200" dirty="0" smtClean="0">
                          <a:solidFill>
                            <a:srgbClr val="0070C0"/>
                          </a:solidFill>
                          <a:latin typeface="+mn-lt"/>
                          <a:ea typeface="+mn-ea"/>
                          <a:cs typeface="+mn-cs"/>
                        </a:rPr>
                        <a:t> допускает построение нескольких математических моделей с использованием знаково-символических языков из различных разделов математики, в рамках которых может осуществляться решение </a:t>
                      </a:r>
                      <a:r>
                        <a:rPr lang="ru-RU" sz="1200" b="1" kern="1200" dirty="0" err="1" smtClean="0">
                          <a:solidFill>
                            <a:srgbClr val="0070C0"/>
                          </a:solidFill>
                          <a:latin typeface="+mn-lt"/>
                          <a:ea typeface="+mn-ea"/>
                          <a:cs typeface="+mn-cs"/>
                        </a:rPr>
                        <a:t>кейс-задания</a:t>
                      </a:r>
                      <a:r>
                        <a:rPr lang="ru-RU" sz="1200" b="1" kern="1200" dirty="0" smtClean="0">
                          <a:solidFill>
                            <a:srgbClr val="0070C0"/>
                          </a:solidFill>
                          <a:latin typeface="+mn-lt"/>
                          <a:ea typeface="+mn-ea"/>
                          <a:cs typeface="+mn-cs"/>
                        </a:rPr>
                        <a:t>.</a:t>
                      </a:r>
                      <a:endParaRPr lang="ru-RU" sz="1200" b="1" dirty="0">
                        <a:solidFill>
                          <a:srgbClr val="0070C0"/>
                        </a:solidFill>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ru-RU"/>
          </a:p>
        </p:txBody>
      </p:sp>
      <p:sp>
        <p:nvSpPr>
          <p:cNvPr id="128003" name="Rectangle 3"/>
          <p:cNvSpPr>
            <a:spLocks noGrp="1" noChangeArrowheads="1"/>
          </p:cNvSpPr>
          <p:nvPr>
            <p:ph type="title"/>
          </p:nvPr>
        </p:nvSpPr>
        <p:spPr>
          <a:xfrm>
            <a:off x="1214414" y="214290"/>
            <a:ext cx="7697794" cy="563562"/>
          </a:xfrm>
        </p:spPr>
        <p:txBody>
          <a:bodyPr/>
          <a:lstStyle/>
          <a:p>
            <a:r>
              <a:rPr lang="ru-RU" sz="2800" dirty="0" smtClean="0"/>
              <a:t>Примеры кейсов по математике</a:t>
            </a:r>
            <a:endParaRPr lang="ru-RU" sz="2800" dirty="0"/>
          </a:p>
        </p:txBody>
      </p:sp>
      <p:sp>
        <p:nvSpPr>
          <p:cNvPr id="128004" name="Rectangle 4"/>
          <p:cNvSpPr>
            <a:spLocks noGrp="1" noChangeArrowheads="1"/>
          </p:cNvSpPr>
          <p:nvPr>
            <p:ph type="body" idx="1"/>
          </p:nvPr>
        </p:nvSpPr>
        <p:spPr>
          <a:xfrm>
            <a:off x="395288" y="1773238"/>
            <a:ext cx="8353425" cy="3013084"/>
          </a:xfrm>
        </p:spPr>
        <p:txBody>
          <a:bodyPr/>
          <a:lstStyle/>
          <a:p>
            <a:pPr>
              <a:buNone/>
            </a:pPr>
            <a:r>
              <a:rPr lang="ru-RU" sz="1600" dirty="0" smtClean="0">
                <a:latin typeface="Arial Black" pitchFamily="34" charset="0"/>
              </a:rPr>
              <a:t>Строительной фирме нужно приобрести 170 кубометров строительного бруса. Анализ существующего рынка предложений показал, что требованиям фирмы удовлетворяет  два поставщика: «Альтаир« и «</a:t>
            </a:r>
            <a:r>
              <a:rPr lang="ru-RU" sz="1600" dirty="0" err="1" smtClean="0">
                <a:latin typeface="Arial Black" pitchFamily="34" charset="0"/>
              </a:rPr>
              <a:t>Росслес</a:t>
            </a:r>
            <a:r>
              <a:rPr lang="ru-RU" sz="1600" dirty="0" smtClean="0">
                <a:latin typeface="Arial Black" pitchFamily="34" charset="0"/>
              </a:rPr>
              <a:t>».Компания «Альтаир» предлагает брус по цене 5600 рублей за 1 м3 , фирма «</a:t>
            </a:r>
            <a:r>
              <a:rPr lang="ru-RU" sz="1600" dirty="0" err="1" smtClean="0">
                <a:latin typeface="Arial Black" pitchFamily="34" charset="0"/>
              </a:rPr>
              <a:t>Росслес</a:t>
            </a:r>
            <a:r>
              <a:rPr lang="ru-RU" sz="1600" dirty="0" smtClean="0">
                <a:latin typeface="Arial Black" pitchFamily="34" charset="0"/>
              </a:rPr>
              <a:t>» –на 50 рублей дешевле. Стоимость доставки в компании Альтаир» составляет 1200 рублей за 1 машину, вмещающую до 20 кубометров, при этом доставка всего груза осуществляется бесплатно, если стоимость заказа составляет более 1 000 000 рублей. В фирме «</a:t>
            </a:r>
            <a:r>
              <a:rPr lang="ru-RU" sz="1600" dirty="0" err="1" smtClean="0">
                <a:latin typeface="Arial Black" pitchFamily="34" charset="0"/>
              </a:rPr>
              <a:t>Росслес</a:t>
            </a:r>
            <a:r>
              <a:rPr lang="ru-RU" sz="1600" dirty="0" smtClean="0">
                <a:latin typeface="Arial Black" pitchFamily="34" charset="0"/>
              </a:rPr>
              <a:t>» стоимость доставки по шоссе составляет 1550 рублей за 1 машину вместимостью 25 кубометров, а по грунтовой дороге увеличивается на 10%. </a:t>
            </a:r>
            <a:r>
              <a:rPr lang="ru-RU" sz="1600" dirty="0" err="1" smtClean="0">
                <a:latin typeface="Arial Black" pitchFamily="34" charset="0"/>
              </a:rPr>
              <a:t>Известно,что</a:t>
            </a:r>
            <a:r>
              <a:rPr lang="ru-RU" sz="1600" dirty="0" smtClean="0">
                <a:latin typeface="Arial Black" pitchFamily="34" charset="0"/>
              </a:rPr>
              <a:t> дорога от компании «Альтаир» до строительной фирмы шоссейного типа, а от фирмы «</a:t>
            </a:r>
            <a:r>
              <a:rPr lang="ru-RU" sz="1600" dirty="0" err="1" smtClean="0">
                <a:latin typeface="Arial Black" pitchFamily="34" charset="0"/>
              </a:rPr>
              <a:t>Росслес</a:t>
            </a:r>
            <a:r>
              <a:rPr lang="ru-RU" sz="1600" dirty="0" smtClean="0">
                <a:latin typeface="Arial Black" pitchFamily="34" charset="0"/>
              </a:rPr>
              <a:t>» – грунтового типа. Определите, с какой фирмой выгоднее всего заключить контракт, и высчитайте его стоимость</a:t>
            </a:r>
            <a:endParaRPr lang="ru-RU" sz="1600" dirty="0">
              <a:latin typeface="Arial Black" pitchFamily="34" charset="0"/>
            </a:endParaRPr>
          </a:p>
        </p:txBody>
      </p:sp>
      <p:sp>
        <p:nvSpPr>
          <p:cNvPr id="13" name="Прямоугольник 12"/>
          <p:cNvSpPr/>
          <p:nvPr/>
        </p:nvSpPr>
        <p:spPr>
          <a:xfrm>
            <a:off x="2285984" y="1285860"/>
            <a:ext cx="4371710" cy="369332"/>
          </a:xfrm>
          <a:prstGeom prst="rect">
            <a:avLst/>
          </a:prstGeom>
        </p:spPr>
        <p:txBody>
          <a:bodyPr wrap="square">
            <a:spAutoFit/>
          </a:bodyPr>
          <a:lstStyle/>
          <a:p>
            <a:r>
              <a:rPr lang="ru-RU" b="1" u="sng" dirty="0" smtClean="0">
                <a:solidFill>
                  <a:srgbClr val="0070C0"/>
                </a:solidFill>
                <a:latin typeface="Arial Black" pitchFamily="34" charset="0"/>
              </a:rPr>
              <a:t>Кейс 1</a:t>
            </a:r>
            <a:r>
              <a:rPr lang="ru-RU" dirty="0" smtClean="0">
                <a:solidFill>
                  <a:srgbClr val="0070C0"/>
                </a:solidFill>
                <a:latin typeface="Arial Black" pitchFamily="34" charset="0"/>
              </a:rPr>
              <a:t> (практический, 7 класс).</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Мир 3D">
  <a:themeElements>
    <a:clrScheme name="cdb2004101gl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cdb2004101gl">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101gl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cdb2004101gl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cdb2004101gl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Мир 3D</Template>
  <TotalTime>354</TotalTime>
  <Words>1529</Words>
  <Application>Microsoft Office PowerPoint</Application>
  <PresentationFormat>Экран (4:3)</PresentationFormat>
  <Paragraphs>173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Мир 3D</vt:lpstr>
      <vt:lpstr>Современные педагогические технологии в практике учителя математики.</vt:lpstr>
      <vt:lpstr>Системно-деятельностный подход –  основа ФГОС</vt:lpstr>
      <vt:lpstr>Слайд 3</vt:lpstr>
      <vt:lpstr>Современные педагогические технологии</vt:lpstr>
      <vt:lpstr>Кейс- технологии</vt:lpstr>
      <vt:lpstr>Слайд 6</vt:lpstr>
      <vt:lpstr>          Технология работы с использованием кейс-метода</vt:lpstr>
      <vt:lpstr>Характеристика типов кейсов в предметной области «Математика»</vt:lpstr>
      <vt:lpstr>Примеры кейсов по математике</vt:lpstr>
      <vt:lpstr>Кейс 2 (обучающий, 8 класс).</vt:lpstr>
      <vt:lpstr>Кейс 3(исследовательский, 10 класс). </vt:lpstr>
      <vt:lpstr>Слайд 12</vt:lpstr>
      <vt:lpstr>Кейс -задания обучающего типа</vt:lpstr>
      <vt:lpstr>Кейс-заданий исследовательского типа  </vt:lpstr>
      <vt:lpstr>Сценарий работы с кейс- заданием по математике</vt:lpstr>
      <vt:lpstr>Деятельность педагога</vt:lpstr>
      <vt:lpstr>Работа ученика</vt:lpstr>
      <vt:lpstr>Возможный план работы  группы</vt:lpstr>
      <vt:lpstr>Слайд 19</vt:lpstr>
      <vt:lpstr>Слайд 20</vt:lpstr>
    </vt:vector>
  </TitlesOfParts>
  <Company>WolfishLair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педагогические технологии в практике учителя математики.</dc:title>
  <dc:creator>Админ</dc:creator>
  <cp:lastModifiedBy>Админ</cp:lastModifiedBy>
  <cp:revision>99</cp:revision>
  <dcterms:created xsi:type="dcterms:W3CDTF">2018-03-25T07:34:22Z</dcterms:created>
  <dcterms:modified xsi:type="dcterms:W3CDTF">2020-10-27T14:29:54Z</dcterms:modified>
</cp:coreProperties>
</file>